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A751A46C-DA69-4946-8037-9101E21A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6656-243C-4DEC-8DA5-C193D4A9444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3E455866-66B5-4D88-9988-720D6D10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07FCFD91-A781-49E4-B7A7-12F976FA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8247605-E136-4E9D-958E-6104B541F7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844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8538537F-5E8D-48FA-AA0E-6D29D922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E504-FBB8-4F05-9E8C-DADA03B61AC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BEEF6B60-AA9E-49A7-8291-23FB3BAF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1C0B1B23-6FF7-4F07-A823-2E8CB90A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4812-0B72-4D9C-9838-62C049958D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421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8FF665FF-6F58-4DAB-B74B-78D54243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489D-E21A-4576-9B55-B4DEA409D8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63743941-15A8-4879-BB8B-D7F2EAC8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DE680BC7-232C-4239-9368-E9180660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1B859-E5A3-4E2F-A513-7A2B44FCA9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092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5B947215-A26F-47BB-B6FE-898AE44D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6468-5D40-453D-992A-3172D2D2142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DB862C04-47A3-4212-9C1E-4EAA83C6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822D8B3-96D3-4BF1-A5C7-B6C49C89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08C26-EC66-4D21-8417-B78CFC7499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837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05602F2-82A0-4B11-89EE-9FE82660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5815-4525-4A40-BD91-491A7D303E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D899880-D08E-4361-8B56-132529A1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5828173-49F5-4091-97D7-B74D36D1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C43740F-55A9-4894-9288-9BED53682F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5619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6E27C1E1-FD0D-4068-98BE-BA59426C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B41F-BD90-466A-B937-51BD82C2743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E8DBD811-810B-407B-A3ED-3261CFFD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99C35C9B-7135-461C-B024-61FB0AFD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4707-603F-4E98-812B-23B06C271A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02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8514E605-47E2-4646-9CDE-12ACE7BA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B273-470E-4A23-B7AE-6CD7C46F578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1D5A456E-3C44-4812-8619-52DD7109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C2E63F98-3EA1-403E-BCDE-2EE56BF1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954A2-F909-497B-828E-FE9B361B26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24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E581E6A1-7477-49B1-A0FA-F59E652B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7C81-F7D7-49DD-A0FC-40427BC26A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A20AF16A-4C05-43BC-9227-784D5925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2C916A9A-2B9B-4E5C-A92E-C8C3FDBF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CC448-B3B7-4B2F-923E-69D029BD0A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479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5F18F7B7-8012-4C24-A137-0F24B1DE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9C6E6-759C-4E75-9B95-07DA3EB726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A2E55356-60EC-4B2F-A523-6A44E3BE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E8A611D8-362C-4DE8-A250-29465AB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BC0C-C73F-4934-BB1C-9D77EC1727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002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98D96E4D-1E1E-475F-BC60-4F2380BE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FF67-BC7C-4A9A-AA42-C38C4EF83B6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3C0EDC27-581C-422F-8B5D-00635289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68FD84B1-AAD1-4FD7-972D-5B93A273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34356-FFEC-4BA8-B4BF-AFFE097D14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479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0919AD2D-7B49-4EA6-AD6A-327885926FBB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44667B79-A093-4659-9D55-1003742C710F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5CD8E725-9F09-4A77-AC5A-F2590901B515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B093937D-EFD2-4A4C-8F38-63E0F5F5BB98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000C9958-7C09-4345-826C-7A8EA478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2467-ADC2-464C-958C-97C2E88E448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80B28C91-DCB6-4251-8C6E-4F5BCE21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DD86E043-7E5B-43EF-B94C-C8DDB7DA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A15F49D-6044-4858-B80A-4D593227D9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69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5C5020CE-5AFD-4C19-8072-AC13908D018E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9B8393A1-882F-40E5-8CB0-B78A35E6B0D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37368A00-B2CF-42A2-875B-CF620ED6CD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9DF7F372-CBCD-4447-AA6E-24162E23B8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B21DEF89-9306-4E2F-A536-2A0C76B04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CEB376-A6E8-4035-A80D-954A08A5F95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F7D9B3DD-EC33-4D1A-A7CB-EC0BD901B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2E2FFE02-CC4E-46B5-88C3-0937B8CAC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AD925F13-1EFB-4376-A774-42ED911CCCA1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2783507E-3E74-40D2-91AF-5918AE37FD16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F9AF743B-01E5-4785-987E-6B03F341746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958D5362-EADA-4ABF-8B4D-922A28F55FA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ks-sticna.si/images/razstave/stalne/valvasor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C9BEF5-CE6D-4C3A-8DB1-F0F758DB4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lgerian" pitchFamily="82" charset="0"/>
                <a:cs typeface="AngsanaUPC" pitchFamily="18" charset="-34"/>
              </a:rPr>
              <a:t>KAKO SO ŽIVELI MEŠČANI IN KULTURA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02C7DF-D50B-45D7-8927-24FC0F166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sl-SI" alt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8CF94A-650C-41A6-BA14-2D9EDAE0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SAMOSTANSKA DEJAVNOST IN KULTURA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3F37FDB-8856-40C9-A47E-EB314037E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Potujoči misjonarji (širili krščanstvo)</a:t>
            </a:r>
          </a:p>
          <a:p>
            <a:r>
              <a:rPr lang="sl-SI" altLang="sl-SI"/>
              <a:t>S širjenjem frankovske države se je vzpostavljala škofija</a:t>
            </a:r>
          </a:p>
          <a:p>
            <a:r>
              <a:rPr lang="sl-SI" altLang="sl-SI"/>
              <a:t>Skupino škofije(obvladovala nadškofija)</a:t>
            </a:r>
          </a:p>
          <a:p>
            <a:r>
              <a:rPr lang="sl-SI" altLang="sl-SI"/>
              <a:t>Poglavar katoliške cerkve(papež)</a:t>
            </a:r>
          </a:p>
          <a:p>
            <a:r>
              <a:rPr lang="sl-SI" altLang="sl-SI"/>
              <a:t>Samostani(menihi)(širile krščanstva)</a:t>
            </a:r>
          </a:p>
          <a:p>
            <a:r>
              <a:rPr lang="sl-SI" altLang="sl-SI"/>
              <a:t>Cilj menihov molitev in delo(odpovedali poroki,dužini,prijateljem,veseli družbi)</a:t>
            </a:r>
          </a:p>
          <a:p>
            <a:r>
              <a:rPr lang="sl-SI" altLang="sl-SI"/>
              <a:t>Poznali(zdravilna zelišča) in zdravili(uboge,bolne)</a:t>
            </a:r>
          </a:p>
          <a:p>
            <a:r>
              <a:rPr lang="sl-SI" altLang="sl-SI"/>
              <a:t>Samostani(žarišče kulturnega življenja)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268C5FA9-D3C0-4042-B6C6-B9AFC46D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C2845C5-B219-40AA-86AB-B9D19036D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Samostanske šole (širile:branje,pisanje,latinščino,zvezdoznanstva,zališčarstva)</a:t>
            </a:r>
          </a:p>
          <a:p>
            <a:r>
              <a:rPr lang="sl-SI" altLang="sl-SI"/>
              <a:t>Menihi(prepisovali,krasili knjige)</a:t>
            </a:r>
          </a:p>
          <a:p>
            <a:r>
              <a:rPr lang="sl-SI" altLang="sl-SI"/>
              <a:t>Ukvarjali so se z obrtmi(gradbenimi,lasnimi,usnjarskimi, prehrambenimi)</a:t>
            </a:r>
          </a:p>
          <a:p>
            <a:r>
              <a:rPr lang="sl-SI" altLang="sl-SI"/>
              <a:t>Življenje menihov v samostanih(od ure do ure določeno)</a:t>
            </a:r>
          </a:p>
          <a:p>
            <a:endParaRPr lang="sl-SI" altLang="sl-SI"/>
          </a:p>
        </p:txBody>
      </p:sp>
      <p:pic>
        <p:nvPicPr>
          <p:cNvPr id="24578" name="Picture 2" descr="http://www.mks-sticna.si/images/razstave/stalne/valvasor.jpg">
            <a:extLst>
              <a:ext uri="{FF2B5EF4-FFF2-40B4-BE49-F238E27FC236}">
                <a16:creationId xmlns:a16="http://schemas.microsoft.com/office/drawing/2014/main" id="{8002A959-D54F-43C9-9C8E-51D81B5F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www.mladinska.com/_files/6465/grf%207.jpg">
            <a:extLst>
              <a:ext uri="{FF2B5EF4-FFF2-40B4-BE49-F238E27FC236}">
                <a16:creationId xmlns:a16="http://schemas.microsoft.com/office/drawing/2014/main" id="{EB7785E8-2602-4296-AC12-CBAF3EFC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jeni pravokotnik 6">
            <a:extLst>
              <a:ext uri="{FF2B5EF4-FFF2-40B4-BE49-F238E27FC236}">
                <a16:creationId xmlns:a16="http://schemas.microsoft.com/office/drawing/2014/main" id="{FE2B192C-22D3-4983-AFE9-E750A4057E17}"/>
              </a:ext>
            </a:extLst>
          </p:cNvPr>
          <p:cNvSpPr/>
          <p:nvPr/>
        </p:nvSpPr>
        <p:spPr>
          <a:xfrm>
            <a:off x="3635375" y="0"/>
            <a:ext cx="22320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SAMOSTANA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339891-484F-43DC-9F16-763FF449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MEŠČANSKA  KULTURA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EC77DFB-61CA-4CB0-9CA3-F5E124656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V mestih (poslovnost,znanost,kultura)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V krščanskih mestih(pouk v rokah duhovščine)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Samostanskim šolam (pridružile mestne šole)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V mestih(ustvarjali univerze)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Najstarejša univerza(medicinska v Salernu (Italija))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Univerze(veljala univerzitetna avtonomija)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Študentje,učitelji(živeli drugače kot drugi meščani)(v lastnih mestnih četrtih)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Niso plačevali davkov in odšli v vojsko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Srednjeveška mesta (središče gradbene in umetniške </a:t>
            </a:r>
            <a:r>
              <a:rPr lang="sl-SI" dirty="0" err="1"/>
              <a:t>dejavnisti</a:t>
            </a:r>
            <a:r>
              <a:rPr lang="sl-SI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79ECBD-0C27-4EBB-BB41-4AE1AE07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215CA84-2988-47AD-BC5C-A21D1D354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https://www.google.si/url?sa=i&amp;rct=j&amp;q=&amp;esrc=s&amp;source=images&amp;cd=&amp;cad=rja&amp;uact=8&amp;docid=VX4U43AMKXYZ5M&amp;tbnid=wmdZWO81MDdFPM:&amp;ved=0CAUQjRw&amp;url=http%3A%2F%2Fwww.pictureslovenia.com%2Fsi%2Ffoto%2F%3Fu%3D1317&amp;ei=wJuVU_ndAcPlPOuZgZAM&amp;psig=AFQjCNGNUDIZZ8nZAcuJKl2oq0vANQPlkQ&amp;ust=1402399749008065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https://www.google.si/url?sa=i&amp;rct=j&amp;q=&amp;esrc=s&amp;source=images&amp;cd=&amp;cad=rja&amp;uact=8&amp;docid=otIYgnWcWymV5M&amp;tbnid=SciGYOb0NsUemM:&amp;ved=0CAUQjRw&amp;url=http%3A%2F%2Fwww.ringaraja.net%2Fforum%2Ffb.asp%3Fm%3D5180326&amp;ei=AZyVU7W_BsLaOY7_gJgK&amp;psig=AFQjCNGNUDIZZ8nZAcuJKl2oq0vANQPlkQ&amp;ust=1402399749008065https://www.google.si/url?sa=i&amp;rct=j&amp;q=&amp;esrc=s&amp;source=images&amp;cd=&amp;cad=rja&amp;uact=8&amp;docid=TSk3vlmuGC86FM&amp;tbnid=0gHmj4KtAju1GM:&amp;ved=0CAUQjRw&amp;url=http%3A%2F%2https://www.google.si/url?sa=i&amp;rct=j&amp;q=&amp;esrc=s&amp;source=images&amp;cd=&amp;cad=rja&amp;uact=8&amp;docid=TSk3vlmuGC86FM&amp;tbnid=0gHmj4KtAju1GM:&amp;ved=0CAUQjRw&amp;url=http%3A%2F%2Fdrgumpi.blogspot.com%2F2009%2F05%2Fbodensko-jezero.html&amp;ei=GJ6VU-HnJsXFOdSIgZgB&amp;psig=AFQjCNEumUjkQNpZXmqQzKNG3Thh5qFibw&amp;ust=1402400617144031https://www.google.si/url?sa=i&amp;rct=j&amp;q=&amp;esrc=s&amp;source=images&amp;cd=&amp;cad=rja&amp;uact=8&amp;docid=Gg__w2ZrP7C9FM&amp;tbnid=L2hnUtdMF1aJIM:&amp;ved=0CAUQjRw&amp;url=http%3A%2F%2Fwww.radhanathsvami.si%2Fzito-bogatstva-in-srece%2F&amp;ei=j6iVU-S6HIOdO4GOgYAN&amp;psig=AFQjCNFH7BCENBJPDh2aeuN8ubKhTeZE3A&amp;ust=1402403336228882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https://www.google.si/url?sa=i&amp;rct=j&amp;q=&amp;esrc=s&amp;source=images&amp;cd=&amp;cad=rja&amp;uact=8&amp;docid=Llg00ujHDsH9jM&amp;tbnid=dRLz5jGXcD7GXM:&amp;ved=0CAUQjRw&amp;url=http%3A%2F%2Fwww.bodieko.si%2Frecept-pirin-kruh&amp;ei=KqmVU-mbB4KuOfy4gegK&amp;psig=AFQjCNE4LJ86Ubj3N0qyMfnHY5_Fo6J0yQ&amp;ust=1402403492391162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https://www.google.si/url?sa=i&amp;rct=j&amp;q=&amp;esrc=s&amp;source=images&amp;cd=&amp;cad=rja&amp;uact=8&amp;docid=3V9ASigpruAa3M&amp;tbnid=0-N0O4u-aFNFNM:&amp;ved=0CAUQjRw&amp;url=http%3A%2F%2Fwww.minibigme.com%2Fproizvodi-vise%2Fschleich-figure-vitezovi-vitezovi-zmaja%2Fvitezovi-zmaja-vitez-konjanik-s-stitom-schleich-vitezi-70101-1566&amp;ei=Ca6VU92LLsu8PenYgYAL&amp;psig=AFQjCNFD4tFntiLfUKAsttJ7sXdC6GXNYw&amp;ust=1402404739180804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https://www.google.si/url?sa=i&amp;rct=j&amp;q=&amp;esrc=s&amp;source=images&amp;cd=&amp;cad=rja&amp;uact=8&amp;docid=-1L2u5sIqaA-QM&amp;tbnid=hXYkj92EX8QiuM:&amp;ved=0CAUQjRw&amp;url=http%3A%2F%2Fwww.itiniti.com%2FJB%2Fvojska%2Fstaroorozje%2Foklepi2.html&amp;ei=iK6VU8eVDMeUO_vWgbgC&amp;psig=AFQjCNGMi2CAmRlCtrUbZ9zu3XO2iSZjCg&amp;ust=1402404861310991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https://www.google.si/url?sa=i&amp;rct=j&amp;q=&amp;esrc=s&amp;source=images&amp;cd=&amp;cad=rja&amp;uact=8&amp;docid=5bMCUjAE26ENRM&amp;tbnid=QXXoEO-fvDH7yM:&amp;ved=0CAUQjRw&amp;url=http%3A%2F%2Fmetro-portal.hr%2F10-najgorih-svjetskih-epidemija%2F26706&amp;ei=nbOVU5HVC8LjPOeagdAH&amp;psig=AFQjCNFELvcoYTyaLUNSwbW41aUeypNZTA&amp;ust=1402406167133730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>
                <a:hlinkClick r:id="rId2"/>
              </a:rPr>
              <a:t>http://www.mks-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 err="1">
                <a:hlinkClick r:id="rId2"/>
              </a:rPr>
              <a:t>sticna.si/images/razstave/stalne/valvasor.jpg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https://www.google.si/url?sa=i&amp;rct=j&amp;q=&amp;esrc=s&amp;source=images&amp;cd=&amp;cad=rja&amp;uact=8&amp;docid=Tqqd0cqLFGsMmM&amp;tbnid=y1BCIVa89_ApPM:&amp;ved=0CAUQjRw&amp;url=http%3A%2F%2Fwww.mladinska.com%2Fknjigarne_in_papirnice%2Ftrubarjev_antikvariat%2Fgrafike&amp;ei=b7SVU5f-G4fUOLa6gNAP&amp;psig=AFQjCNER60Y6LWL6uxKJqEKdnVSNEvNuBQ&amp;ust=1402406319910435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D12E37-7DD6-4137-835E-F014C418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STANOVANJA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258E86C-26F3-4ED3-99E6-44885FB63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Okna(živalski mehur,naoljen papir)</a:t>
            </a:r>
          </a:p>
          <a:p>
            <a:r>
              <a:rPr lang="sl-SI" altLang="sl-SI"/>
              <a:t>Glavni prostor(peč)</a:t>
            </a:r>
          </a:p>
          <a:p>
            <a:r>
              <a:rPr lang="sl-SI" altLang="sl-SI"/>
              <a:t>Kuhali(v kotlu, visel na ognjišču)</a:t>
            </a:r>
          </a:p>
          <a:p>
            <a:r>
              <a:rPr lang="sl-SI" altLang="sl-SI"/>
              <a:t>Najpomembnejša(postelja) </a:t>
            </a:r>
          </a:p>
          <a:p>
            <a:r>
              <a:rPr lang="sl-SI" altLang="sl-SI"/>
              <a:t>Obleka(skrinjah)</a:t>
            </a:r>
          </a:p>
          <a:p>
            <a:r>
              <a:rPr lang="sl-SI" altLang="sl-SI"/>
              <a:t>Revnejše(stranišče zunaj) Bogatejše(stranišče notri)</a:t>
            </a:r>
          </a:p>
          <a:p>
            <a:r>
              <a:rPr lang="sl-SI" altLang="sl-SI"/>
              <a:t>Stranišča(na štrbunk)(v nadzidkih)(štrlela iz sten)</a:t>
            </a:r>
          </a:p>
          <a:p>
            <a:r>
              <a:rPr lang="sl-SI" altLang="sl-SI"/>
              <a:t>V hišah(15-20)(sorodniki,pomočniki,vajenci)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D28113D1-8B38-44EF-80A3-5B78F1BA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79AC7AA9-957D-4EC8-BC65-A73013F13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6" name="Picture 2" descr="http://static.mojefotke.si/233675be1bf682d260f209a591a8f3da2ee4a13b.jpg">
            <a:extLst>
              <a:ext uri="{FF2B5EF4-FFF2-40B4-BE49-F238E27FC236}">
                <a16:creationId xmlns:a16="http://schemas.microsoft.com/office/drawing/2014/main" id="{13444E58-5EE3-4DBB-B781-A91AA4497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34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>
            <a:extLst>
              <a:ext uri="{FF2B5EF4-FFF2-40B4-BE49-F238E27FC236}">
                <a16:creationId xmlns:a16="http://schemas.microsoft.com/office/drawing/2014/main" id="{D212F548-D90D-47D0-8786-BD981CBB1399}"/>
              </a:ext>
            </a:extLst>
          </p:cNvPr>
          <p:cNvSpPr/>
          <p:nvPr/>
        </p:nvSpPr>
        <p:spPr>
          <a:xfrm>
            <a:off x="6804025" y="3357563"/>
            <a:ext cx="1512888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STRANIŠČE NA ŠTRBUNK</a:t>
            </a:r>
          </a:p>
        </p:txBody>
      </p:sp>
      <p:pic>
        <p:nvPicPr>
          <p:cNvPr id="1028" name="Picture 4" descr="http://www.pictureslovenia.com/media/img/pic/500/510/2317404668820596.jpg">
            <a:extLst>
              <a:ext uri="{FF2B5EF4-FFF2-40B4-BE49-F238E27FC236}">
                <a16:creationId xmlns:a16="http://schemas.microsoft.com/office/drawing/2014/main" id="{BA60AA4B-8AC3-4C0E-8166-7004043F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0"/>
            <a:ext cx="437991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3.bp.blogspot.com/-tRMYJuITaVI/T4QNDDhUgMI/AAAAAAAAMRI/9OyA56Y6wJ4/s1600/IMG_5647.jpg">
            <a:extLst>
              <a:ext uri="{FF2B5EF4-FFF2-40B4-BE49-F238E27FC236}">
                <a16:creationId xmlns:a16="http://schemas.microsoft.com/office/drawing/2014/main" id="{B20BE4CE-03CF-43A2-BD91-FCBD02333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61150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4279F057-F5ED-4256-A292-9B849B513016}"/>
              </a:ext>
            </a:extLst>
          </p:cNvPr>
          <p:cNvCxnSpPr>
            <a:stCxn id="1028" idx="2"/>
          </p:cNvCxnSpPr>
          <p:nvPr/>
        </p:nvCxnSpPr>
        <p:spPr>
          <a:xfrm flipH="1" flipV="1">
            <a:off x="3059113" y="1341438"/>
            <a:ext cx="3894137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konektor 11">
            <a:extLst>
              <a:ext uri="{FF2B5EF4-FFF2-40B4-BE49-F238E27FC236}">
                <a16:creationId xmlns:a16="http://schemas.microsoft.com/office/drawing/2014/main" id="{D806D5BD-EE64-4898-B6AF-B5A913DB0F82}"/>
              </a:ext>
            </a:extLst>
          </p:cNvPr>
          <p:cNvCxnSpPr>
            <a:stCxn id="1028" idx="2"/>
          </p:cNvCxnSpPr>
          <p:nvPr/>
        </p:nvCxnSpPr>
        <p:spPr>
          <a:xfrm flipH="1" flipV="1">
            <a:off x="6875463" y="2492375"/>
            <a:ext cx="77787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jeni pravokotnik 12">
            <a:extLst>
              <a:ext uri="{FF2B5EF4-FFF2-40B4-BE49-F238E27FC236}">
                <a16:creationId xmlns:a16="http://schemas.microsoft.com/office/drawing/2014/main" id="{957F08EF-E869-43CF-8838-E7C2142E3B17}"/>
              </a:ext>
            </a:extLst>
          </p:cNvPr>
          <p:cNvSpPr/>
          <p:nvPr/>
        </p:nvSpPr>
        <p:spPr>
          <a:xfrm>
            <a:off x="6588125" y="4652963"/>
            <a:ext cx="1439863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POSTELJA</a:t>
            </a:r>
          </a:p>
        </p:txBody>
      </p:sp>
      <p:cxnSp>
        <p:nvCxnSpPr>
          <p:cNvPr id="15" name="Raven puščični konektor 14">
            <a:extLst>
              <a:ext uri="{FF2B5EF4-FFF2-40B4-BE49-F238E27FC236}">
                <a16:creationId xmlns:a16="http://schemas.microsoft.com/office/drawing/2014/main" id="{CEBA1868-373D-49C0-AD55-DC420830E611}"/>
              </a:ext>
            </a:extLst>
          </p:cNvPr>
          <p:cNvCxnSpPr>
            <a:stCxn id="13" idx="1"/>
          </p:cNvCxnSpPr>
          <p:nvPr/>
        </p:nvCxnSpPr>
        <p:spPr>
          <a:xfrm flipH="1">
            <a:off x="1331913" y="4833938"/>
            <a:ext cx="5256212" cy="395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jeni pravokotnik 15">
            <a:extLst>
              <a:ext uri="{FF2B5EF4-FFF2-40B4-BE49-F238E27FC236}">
                <a16:creationId xmlns:a16="http://schemas.microsoft.com/office/drawing/2014/main" id="{032B1ECA-2B76-4BF6-9A4A-7893BA03F226}"/>
              </a:ext>
            </a:extLst>
          </p:cNvPr>
          <p:cNvSpPr/>
          <p:nvPr/>
        </p:nvSpPr>
        <p:spPr>
          <a:xfrm>
            <a:off x="6659563" y="5445125"/>
            <a:ext cx="158432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SKRINJA ZA OBLEKE</a:t>
            </a:r>
          </a:p>
        </p:txBody>
      </p:sp>
      <p:cxnSp>
        <p:nvCxnSpPr>
          <p:cNvPr id="20" name="Raven puščični konektor 19">
            <a:extLst>
              <a:ext uri="{FF2B5EF4-FFF2-40B4-BE49-F238E27FC236}">
                <a16:creationId xmlns:a16="http://schemas.microsoft.com/office/drawing/2014/main" id="{2E482605-77F7-40A1-AA07-2FF228A0EE1F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5148263" y="5229225"/>
            <a:ext cx="1511300" cy="468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jeni pravokotnik 20">
            <a:extLst>
              <a:ext uri="{FF2B5EF4-FFF2-40B4-BE49-F238E27FC236}">
                <a16:creationId xmlns:a16="http://schemas.microsoft.com/office/drawing/2014/main" id="{FE94AB16-D8E1-4FE3-9614-1738B5942A2D}"/>
              </a:ext>
            </a:extLst>
          </p:cNvPr>
          <p:cNvSpPr/>
          <p:nvPr/>
        </p:nvSpPr>
        <p:spPr>
          <a:xfrm>
            <a:off x="0" y="2781300"/>
            <a:ext cx="2411413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PODOBNA SOBA KOT  V SR. VEKU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D36304-C266-4BD4-848B-54EBA310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DNEVNI RITEM,HRANA IN OBLEKA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1A62554-F174-4B95-BFF0-F3C5CCCBE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ob neprazničnih dneh (od jutra do večera)</a:t>
            </a:r>
          </a:p>
          <a:p>
            <a:r>
              <a:rPr lang="sl-SI" altLang="sl-SI"/>
              <a:t>Delovnik(sončni vzod-sončni zahod)</a:t>
            </a:r>
          </a:p>
          <a:p>
            <a:r>
              <a:rPr lang="sl-SI" altLang="sl-SI"/>
              <a:t>Meščani (cerkveni obredi)</a:t>
            </a:r>
          </a:p>
          <a:p>
            <a:r>
              <a:rPr lang="sl-SI" altLang="sl-SI"/>
              <a:t>Ob priložnostih(dobro jedli,pili,igrali na srečo,prodajali zijala)</a:t>
            </a:r>
          </a:p>
          <a:p>
            <a:r>
              <a:rPr lang="sl-SI" altLang="sl-SI"/>
              <a:t>Središča družbenega življenja v gostilnah in gostiščih</a:t>
            </a:r>
          </a:p>
          <a:p>
            <a:r>
              <a:rPr lang="sl-SI" altLang="sl-SI"/>
              <a:t>Ponočevanje v lokalih ni bilo dovoljeno</a:t>
            </a:r>
          </a:p>
          <a:p>
            <a:r>
              <a:rPr lang="sl-SI" altLang="sl-SI"/>
              <a:t>Hrano so sestavljali(žito,kruh,kislo zelje,meso,ribe,sir,zelenjava in sadje)(zelišče razkošje)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30938CB9-5FCB-4CB5-88B8-276FF753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8A0B32C-D186-4ECA-AB40-064D272AC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Sol so kupovali drugod (razen ob morju ga je bilo veliko)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Sladili so z medom,belili z medom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Pribor(nož,žlica)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Pili(medico,pivo,vino)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obroki(zajtrk,kosilo,večerja)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Oblačili so se po oblačilnih pravilih(razpoznaven družbeni položaj)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Bogata meščanka ni smela nositi nekaterih vrst blaga in okrasja, ki ga je lahko nosila plemkinja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1BB0915E-FA6E-466C-ACDB-BD34744F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E5586ED1-A4A2-42D4-9478-DE6DCC79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44" name="Picture 2" descr="http://www.radhanathsvami.si/wp-content/uploads/2013/09/zito.jpg">
            <a:extLst>
              <a:ext uri="{FF2B5EF4-FFF2-40B4-BE49-F238E27FC236}">
                <a16:creationId xmlns:a16="http://schemas.microsoft.com/office/drawing/2014/main" id="{2D328AF9-7132-400F-B297-FBE028F2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53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jeni pravokotnik 6">
            <a:extLst>
              <a:ext uri="{FF2B5EF4-FFF2-40B4-BE49-F238E27FC236}">
                <a16:creationId xmlns:a16="http://schemas.microsoft.com/office/drawing/2014/main" id="{39825655-3645-4016-A9C0-1438FA1A994E}"/>
              </a:ext>
            </a:extLst>
          </p:cNvPr>
          <p:cNvSpPr/>
          <p:nvPr/>
        </p:nvSpPr>
        <p:spPr>
          <a:xfrm>
            <a:off x="3132138" y="0"/>
            <a:ext cx="1223962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ŽITO</a:t>
            </a:r>
          </a:p>
        </p:txBody>
      </p:sp>
      <p:pic>
        <p:nvPicPr>
          <p:cNvPr id="10246" name="Picture 4" descr="http://www.bodieko.si/foto/2012/06/pirin-kruh.jpg">
            <a:extLst>
              <a:ext uri="{FF2B5EF4-FFF2-40B4-BE49-F238E27FC236}">
                <a16:creationId xmlns:a16="http://schemas.microsoft.com/office/drawing/2014/main" id="{4AA2D731-39F7-4AD1-A0CA-88CB68F3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aobljeni pravokotnik 8">
            <a:extLst>
              <a:ext uri="{FF2B5EF4-FFF2-40B4-BE49-F238E27FC236}">
                <a16:creationId xmlns:a16="http://schemas.microsoft.com/office/drawing/2014/main" id="{1CCAD214-78B8-491F-914B-70D4E2B5B2B1}"/>
              </a:ext>
            </a:extLst>
          </p:cNvPr>
          <p:cNvSpPr/>
          <p:nvPr/>
        </p:nvSpPr>
        <p:spPr>
          <a:xfrm>
            <a:off x="4500563" y="0"/>
            <a:ext cx="1223962" cy="4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KRUH</a:t>
            </a:r>
          </a:p>
        </p:txBody>
      </p:sp>
      <p:pic>
        <p:nvPicPr>
          <p:cNvPr id="10248" name="Picture 6" descr="http://www.sensa.si/media/cache/upload/Photo/2010/03/09/zelje_article_image.jpg">
            <a:extLst>
              <a:ext uri="{FF2B5EF4-FFF2-40B4-BE49-F238E27FC236}">
                <a16:creationId xmlns:a16="http://schemas.microsoft.com/office/drawing/2014/main" id="{FEF9D881-5749-4841-AEA0-237776D6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aobljeni pravokotnik 10">
            <a:extLst>
              <a:ext uri="{FF2B5EF4-FFF2-40B4-BE49-F238E27FC236}">
                <a16:creationId xmlns:a16="http://schemas.microsoft.com/office/drawing/2014/main" id="{CC6A059A-DF3A-47F3-81A6-576032189D0B}"/>
              </a:ext>
            </a:extLst>
          </p:cNvPr>
          <p:cNvSpPr/>
          <p:nvPr/>
        </p:nvSpPr>
        <p:spPr>
          <a:xfrm>
            <a:off x="5148263" y="3716338"/>
            <a:ext cx="158432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KISLO ZELJE</a:t>
            </a:r>
          </a:p>
        </p:txBody>
      </p:sp>
      <p:sp>
        <p:nvSpPr>
          <p:cNvPr id="10250" name="AutoShape 8" descr="data:image/jpeg;base64,/9j/4AAQSkZJRgABAQAAAQABAAD/2wCEAAkGBhQSERUUExQWFRQVGBgWGRgXFxgYGhYXFxgXGBcVFxcXHCYeGBkjHRgXHy8gIycpLCwsFx4xNTAqNSYrLCkBCQoKDgwOGg8PGiwcHBwpKSksKSksKSwpLCkpLCwsLCksLCkpLCksLCwpLCwsKSksLCwsLCosKSwpLCwpKSksKf/AABEIALcBEwMBIgACEQEDEQH/xAAbAAABBQEBAAAAAAAAAAAAAAAEAAIDBQYBB//EADwQAAEDAgQEAwYEBgICAwEAAAEAAhEDIQQSMUEFUWFxBoGREyIyobHwFELB0SNSYnLh8QeSFYJDorIk/8QAGQEAAwEBAQAAAAAAAAAAAAAAAAECAwUE/8QAIhEBAQACAgICAwEBAAAAAAAAAAECERIhAzETQQRhcVHw/9oADAMBAAIRAxEAPwD1im+D0T6tAG4T/YDupI2VoDDDLgwYRTWrtkAN+HCb+Hb/AChTPqxsmmoCEBHlA2Hoo3FKq87LjWoCGpUPNAYnEkbqzrU50Qj8MBc3KQU1R7je8I/hWDzESpKrJtz+wicEco5FBjjRgXtCGqlqOrOziRqqx7CJm6ZJsO5uysGVQAqijryVlTaIvqgO1eIgaAlBV+Jk7AfNVfijxJRwbZeZcfhY27j+w6leX8X/AOQsRVnIRSbs1uvm79oT0Vr0/HcYp0hNSo1g/qIHpzWZx3j7DCcr3PHNrbepheYYnEVHmXTe8kk285UTMKZ3I1tonpPJ6PQ/5ToMN6dQ7fl/dG0/+WKBMezq+gP6rB4XCgn4eu0c997I2nhBJNha1xE6AW7o1BuvQaP/ACPh9xVb3Yf0lEs8dYZ+lZoP9QLfqF4xxniTw4smQTNjpymN7k+Y5K38P4ym9zGvAbPumZIMyDYnslo916t+IbUgtc1wO4IP0RXDsQWuAeQWgke6IBGywVbhb6dUNbWgwIgZRezbjbqu0/F2Iouc2pQLizlqeUQCDKNHt6S+rBhROrXWc8L+NKeKMBr2uGzwPTVaB9Zrja3Pp5JG7xXBZdukfqqGvhSCtE+uXxJmFBWw07JBW4HBxB+wrNtQBQMZCRQBYxc9kFiXl1hooK2IOgU+AompYazKAjp0BF809I/dJTVMJBIldQbS4upkg6qKnWzdClj2y4DkmtphBHF6XtOS46mmlqYOdSO9k1zQBa65XrBoAdodL/dlFSftzHp18kg5nunteJhQvpyQW36LrridCg01QclHhmhwlFYBsmSo8aMjp2QHK9JsbBBViJJao8RjM2iYHIAhlV3NdHVRe0hB8S4wyjTdUqOytaLn6ADcnkglgYF+V7rB+Mv+Tsn8LCEOP5qv5W9GfzH+rTlKyvijxrWxZLGfw6H8s3d1eRr/AGi3dZtuFkF0mPv5qk2u18U+q4uc5znEySZM906lSjUST5fNPo0IuDP7cyiaVEmTYNG538t0WiQ6kIA6ecdh3ROHZmJkR3GvYCwTqR5ATpmNyevTyU9Jt7H5R6LO5rmBwptB0mIsdPLZWeEqAAFrRHYfLrohaFG8wjsNhXbCwupt2rTGceweSq85XDMc1wN+Tu6ENU0cRlykuAAcDsZvEenqvSfHHh0uwbHZZc1uYWMj3pJ6j4bQsPU8PvqYh7nQ0hrHNE/EIbcc7TfmnMtexx36brgXGQ8sFRoGVsC+0RHQ9Cr7i3DHVRNNzQQ2DzcBBAzfzA6LB4l+Sp7mhgmTINgC4b+gstnwp73MECzjIv8AlInXc9te60mSLh1tmMLwvE4asA8EszEy9uQiSDGY2+e60fDhVpktEvB96CSYB5OiT2ViMKanxjM0jLF+kk73/RQ4B7me68OsDlOsNF/vsmj0saWKiJtvCssPXDlVY/D1qjCWtDCAHe/I9O+ifh88NJEGAY5Is0qXY3FW0QeeVYsZmbMd0OcN1Umjp4cESj+EuyuNrH9EKGQVYspxoY6hMBK9ElxMalJSuplcQBTat5nv3KFq1iTYxBjr6feqsamCljvX0VayjFgHPPaD57pGno8QLiRAtum16hdYffZSOwcRmt0H6ndOCAZiOH5mNvEJzsPlEa2CcHc7jkojJN0BxroXInspKtPLG8qI3tsgJhjcumvJCYmq55970Ujaa57NAAvpxfQBVeLxT3GGWETO5H6Ky4u2WZdM3yiCsh4p8QDDU8lN0VHWmxIHMfv9hBD4h4uMM2781TUNDjbkXcgsLjeK1a5Dq1QuAPut/K3oG/ZXTQJdL5zHaZ1vc8+ZUbKF5dcn5c7diqlKmeygBxAvoOXfqpmhxsBM6fWfrcovDYdjjBJGwIBIPS29vmpmvawkFp5TEEbafOClchMQX4QtN4tBtca2N9fNF06ZkZoIiPU6DkiKTAZ1uNfSbHqEbSwwn9T66rO5NJiHo0emuyJ/D8kZSw0/e3VHUMDLdN/vsVKtq/C4cH0jz1/dXXDqRkNIsfv9lxmBYwS4gDnPmmN8RtpkezZnIvJteANBron1Paffpt+J4NpotzRAaB/hYfG4RlZwptZFSlYPaIDZ1bOjhzhVXHfE2JxENe/Ky3uMGVvnufMq48NAgwSS0xE/enRF1kvGXE7h3ACXBlRmV5Fry1/ItOx2keavsHw0MIbcDQE8xfX09FfYfAMc0BwsNP6eoOxXcUw0G5j7wkSYtYQCRsU8eWN/RZWZf07B8PeQHGBIgjnyKLHCGQQRIP3qh8VxEta0hwzRcahDV8fVczP8A0trfdaXJnxG4sU2/E6SAABN7aWVPVqZnElOw9Hc6qcgI2NOYd1o2JSqbofF4xlNpc5zWtaJJJj7KyvFvGw0pa8yPoP3Qlp8XjGU2jM4A69T2A+qq8T4xawe4wuI2JgfKVjxjXvOZ1z1/U79lNQYZH3/AKTLa5d4wxhuG0GjYFryR3OYT6JJ1Km2B8PzSVdJ7bhtRwtPmFLgmQbnz/dSNwyaaRaoabEV8O09+aDFNFMfmEb/AFCaWQTKAhIgSfJQhk3KIeeage9AD4mtcBMdiosFFXMmU0N5oA6mz3MxgTzO19lBVrR3Ub6sLGeLPFQokgGX7DZv9TunTdK3QT+NPEzcO2AQ6qZytnT+p3IfVealtR7zVqmXuuJg66GB002C7lfVcatQyXHe5nZx7RYdUUzCOJEXNzG4F7yPpGvZKTZ70QIOYP1IF/7SDEixFtISoYJxvaR0np7w5dEUGMY/+IQTaADpYiDmmf8AVwoatcFpk5doaNbycxm2ttdlSdnB7nEWDhH5RAtaSQL2+iJbRF/aOAI/m1FiNNeSrRxVjfda15dIuapaIGoDWiBPQ+qYeJVDAY3KJmQwAyObna7f4S4nyXMAb9uexmNY/dOPEqbSBcmYhoncgC+ncqp/EVnwLgT+V1/OAeug/wAOw/DKkB2ZxaSYMkDprr2T4wudabBcTpHNeC2Lnz0DZ0iI6qbF+JmNblpy6RrlcB2uLlUrMHUAJzNOYaGJjnIF9e/NSP4VmFyYiSBH/acoBCrjE8jH8SLxmc8lulwbeWyKwuKpj4ngde6WG4fllwEtsHNyg2/mZA1ET1hWB4fN2lxzgwHUzlI5jX69jup+KVXyWA6j8Of/AJmev+FY4GiHEZa7HQQRDmk+kofB8KLi4PYyQMsZI8/e1Mchy6ErGcBa1wHsgQbnLYxziB9+imeGz1V/PPuPReGVyaYaXTbUGZMKw/G5WkHlvvK8to+G22Lab2kk/DUc09BvHOb25i4CGAqFwAqVQ+0hxFTUwCDb0mVWsv8AE8sf9b2riGh5cBbWAfp0WgxgYaYI0cARe2lvr815O3CYhrspeSCCdSAW9OaNw3jSu2mKYYHtZOUl2tyIbAkgQb7aLOTL7i7cb9to6vCyPifx83Du9lTHta38o+Fn9xG/9I+S7iOJYmu0MGWm2CSR7r/e1EkkgiNQFUU/C7KbiW3veJd6nSesqtUtxUCticS7PUJc4+QZGzW/lPzXDgnMMHUa/sVuqnC3NoSG5XHcwCANzErLcWpkHn1sJ1A72GyM8eOO57LG8qiZiA2C4+v0XWccaXQxr3kbMbPzJAQrA12vz+5RdCkBoLctB6LHx52+1ZYyLSjxcFolr2nkXMkejD9UkOMQeTP+s/MldW+2enrgxCbUxYWB4yMfUqGQ2lSBOUAkGObne0GY/wDrCDeXtEOe3/sf1KrRbb6pimi5cBHMgJf+WZu9pP8AcF5fWoE7/fqhnMLd/l/lI9vVX8Xpae0ZP97f3UFbiLD8Jzdr/NeTuqGfeumDBZz7tj0tp2U7U9QrY47N+anNYAX136Lz/B4Wuy/tngWiSTF72P6KerxGubBxNjeG/MkdVVmk7WviLxQKTS1nxnQnQdTz7LzfFYd1V8nMSTMn8xO/rsr6vgS6SSXuGsX730+midQ4U0AOcYbplEzI57QeizvvtcVP4J0jL0ncDmOva/khsRxY0wWMcCd3ACJ77kfJF8f4vlmlSgWhxb/+B+pVBQwpdo0ny9VcRRFKu43m5OvX9U51JxN7n73RNPChoE2v/rXVF0qIa6DcHtbnrp8kyQUOHgj3h2sNf2+wi6GDIJAcNiBq08raHuQi8NRLvgs3STqew2F0SMALyCYgifUjlsmENPAkPls5yDIAAy2Ina3IgSLo3BcJrNeJjKRoTIBhpBdG0uGsiJUtQEZc5BiBrJj8sHbf0RbaQs+XSAPhkaTp1I3FkuQ4iX4B4HxspObm9xzZBERLQZaRaLaE9VAOHgNJNUkidNyD70ACLyTPcFTMrio1obYt94OIkh35jbSRH0OqCxmIloaDIcI01d53Exr0nknstGVG+zqTTe8tyS8T8MQNG2MdNuSaagY8nM8iCPdMiQeQiBvpvKM4VhiwGG5iTuNXG0EDmJGu55LtLh7n5Q4hrYm7YdqAbamzp8kuR6TcI/Duohj3PY8Tcl5a8j4eYBAtGlrIsYVntgDJBu33nCHCZggm/wAUXNovN0HS4Sw1AzNnDjlc1urbGbTEWmQtPheGU6W9xJsASOmYrPPzzD2fDaBnDqQdo52YWLS6I7F21zHXkVWV+CWgU3ZgREvkEAxYTMEWPYX3Whw/EMpsCPnqbWhOxVEuaY94zsYgciDtYKPH+Vjn6F8elO3grXAF7WggxoST0MHofTqg8Lwekx8tpuMOgTq6Ivl0A1WgwPBXPLS928w2RFryd91ejhTALCNCe4Xo/okZT/xB9qPZsYAbH3Rrcx5K0Ph4NhxPfvERG4VpUphnvH0n9PvVVWM46bsa033RuQBOJVmMouAMTz7eui8s4lWM7z+vNeg4vDOeLqsd4YY4yXHtCyzuWXprjxxef0HODt/vyVtRr/crVs8M0m9fIfsiaHhtjiABE2Sxw0m5bZD2vVJbar4eoAkDNa2qSrinbYVKYcFV4jhjR8LWjplaJ84lWjWGU3FNhabTZtheM0arASTDTNmMLjz10HnCyGL4k0an/s5s+glej+IKjm0nZRJIImQI63XkTuC02E5RMnUuJ+gRdFBD8c12kT99F0YkgyI5/wCVD+HDRoAm4bC1HuhgJKws76bY1psLxRz25S7W8AC/MSZU+AxbGZw6QSLON4ifSf1VVTwLaYnOHPtYaNPfcqww2BL/AHj3/wALTZzGIsTxA5jDcwuLCARpbyAVRxrjDmMy6OOgGwP6q84niBQplxGmnc6LGYaiK9TO9x33F9dv257KdW0WyQFTaSQf8n/GiJqYyqy29oLYMb69lpsLgqbRFMyexk6G+vyRrPB/tabnx72aJtbnEHS61mNjHcrznF8SqEyTqPX0R3DOMuaCHCQb30nm6JJb0CteNcAZSba7hGY/y66RdZSrVIdDZg2789NlOXSp29M8L8UGKkFrWvaNtCP6f5e37K2OHDXBoExz9RI8jovMeBuLXsq0yQWEZ5jS8zGx0nmV6/SqMrsa+L684m4gx2UyquIWnhJmwIgjtIJb2vZSvksAdJIBBOgIym889QYRuHpEAkiLAix2+5hQcc4hTpAgCC6XNEG0gXIt1t0M2EpaCoxOIGbKJkSS4e7IcSGgkfDMwejXFTcM4fmJIEybHpqcs6E89hA1CrOGYUujOcxcc5GomIE84uL2n/2W04Y4NIabEkDnJ5Dnffn8q7LoO3DloEQBYGeUSIHy9UJxrENp+9LiwgwYF5n3SeetxyVzjqLGvIcSS4y1ptAMOkeciFlPGuJdlaAA1mwnfvuNFn5bxxtGPfS58CtFT2uJyhouxu3cnrp6K7m/6/eqqPCFYfgQJ/Pfr25q3DzsDEze0+pXG+TlJWzlPD+9fkCPTRTOeQ4Eazrf6JrTOsi4Olt+XdGGlIkGf9bK8da6JZYEtIkAftzCJqPgKjwdYioABAP+/vuiuOY8U6JdvEDudo5rp/j+X5J/GeU0pq/EjVqQDabDpzR1LC81VcIwpYJcPedc9Oiv6DhC3k/1N/Qepw4FAYjhxC0QCjLRN/RUGVqUIUtPCOjNEDmVdVcMJ+EduSY8bICmOFJ3+q6rUNSQFjTbdQ4im5xtpz+qWIxIAICHdVdAANkwxHjilVfUyCiPZMALqr3ta3nqYAHmT2WSFeiSGNealQ7UwSPU3PkF6XxjhLMQw06ozMMTtoZ1FwhcL4dpULUaTGNOuUQe5JufMoTpjGeE6zoJAYDz1V7gPDIazKTDfzRq7udYHJaSlSIETY7bJez5pHpXYfglFoswE6Sb+nJO/BDl5I801X8ZxzaFJ9V2jAT3Ow7kwPNMaec/8i45prNoM/8AjAL+WZw08mx/2KrOHFtJoz5ASJ94SRGkHUKgxuKfUe6qQS57iZ/qJmyWApxWaK4cS7RojMe2ayiXvr2vXXb0Xw/jqdSc2ZxF+g5E7RtotHhappySSCLi9oIkC+oI+ixXCsOyk9lai45MoeQ4RLHPFN7XDndegYalciCWiQ22wNuv+wqxu/ZXr0A4/wAIZUpioIJtI5mRBtuNfJYSt4fzvzg5ZJc3YQ05YbuTpZemY7J7MsJiSdBcjTbrGwWOxOByl2UvOW9gSSTBtuJM312us8stXjVzHc5QFw3ghNVzJ9m94hwHw1GzJe1wEOPT5LYcHw7qQDCJLdDAiLR/pU/D8Saga1zHAtMyCbBsDSZBla6o7/8AnY4AlxaRYXJBII5SidnZ1tGOOtptIqa7AGcx2iFmMUw1qh3uSepO/bQdh1RX/iq7v4taGudJyi+QTYTu773RmD4Zklx1j5nWOe6LLpM0AwNH2biTtpsCdAOy0ODpyA935SDpNgbm3QEeafw7hwqOyxA+90Rj6jcP7urTIkajrrchLC3W6WU+kzKjABLczcuo1BuQZ1m9uaynEOGtxNcUxJaJBM7A9twoa2OeJDXW+Hy7c1beG6WSk9/5i7KCeQ5dF5PyfPNaPHFYUcOyg0MpACLTupn1MwEoRz8xuYT6NSLHTmuJllb19NxoMSAYJ0jvr6KXC4o6G07je/JD0ht1j78kS0WBtYW/dPHO7/whOV2xjp9+sqLiWDNSsxzj7jRIG5d9BzTgCR1HrG09f3T8TUmp/aAF1PwrvKssxIohS+xCjYbKZpXVZmkkaJzTDZOsp7TNuqmfRTAcCbqWnhxq5OyFNqzCQI4gD/SSFJSQAWIENBPOD56J1J8Ai55W9UW2iHNykdFUYjD1KT7uLmOMtP8AJH5T3VEJFMSSP9JzqM7WULMSTrB6j9kVRxAASMDXpkdlE5ukonEVC79+SYKJInpAQDWtWd8U1GAhtSCG++WuggmDlDhoRqVo3NIXi/GsW/F42plJcC8hoBPwsEZoHQfNKzc0c9ivEnHmVCDQosZSpOgkNgOdM+Qtoszxei3FVRUFjEQzXUm4531H1XqXCaIoUm02ixlzrRfnHOw33UeEa5/tA+BMkE2ylomAANwjHw2e6rPzSzUjMcIw9UmmKrXMpNDZDrEtaZAM3MuuSV6DwzGF0luhJNyPodv3WXbQObKbudJvsZvJ7km61XCsOGO92BA3ubbdQcpvr6K9dsuXSv8AFTHBzHtMO0G+8zbW4TMI8mqWuAAeA5t9QZkeUEdYKueP4VrmskzeJ/uDjvtKo6+IzRJLfZkxGpGlyLgTB9Vn5cZcbW/ht9LPhnDQwPzHNmJy82jcG2sozAYj+DlFvecBcWgyfrvzTG1DkB5jz1dr8lBwgh7MwAHvHprp30GvNRhbvs85Ppe4TDh7Q10kR/rl3VZXow4U23OYjpvf7srXCYsAtG02+/vREPY2m6WCc1y4m89tlrfWmOywVFtIa+9b6bzZZHxBjC5x6n7CvOK1IGv+jzWaxXvFeXz5anGNMJvsFRw8q/4G2WPYIkGfIj/KqK+IbTbmN9gBq5x0aOqJ4dinUqjTUIAqe64N0ZqWidzrfmuV5O/a1g+lG6aTG45ft6oitSue3y0CAp0xUrOP5aMgdahHvHyaYHdy8nDtW1vh8uW5vy+inaQUIynrzn11/wAKamU8sf0NjMPUvBGtu2vouUx7x5zdcwIkyQbQZXc0vJ+XNdD8Lcy/sRnpYMUtO2qGovui3NsuwxOFRoRArA73QLcOF04coNYNKbUA1QtJ5ClBzICFzrpJ5opJkTWJVRIIIkdU8hNc4boCpq4Qfl93sB+oXG0gNb/JE4jVRNZKCcEcl0QNoXQxS0aQJubboNQ+K+Iewwtapu1hy/3H3W/Mhee/8eMDC7MBL/zamOUf6Wp/5MqH8KKY1e8a8mgk/osFwjEvpEfDIEA+8bfKfVPr7OS3enouLxABJgC0C3ewGyoWVznzNBIufhmZBAt6KvHFXu1Prp6a/NX/AAPF4ik2GzkN4ix8yJPqquc+injv2Cp4r+JFgdXA2MRpHW5vyWk4SB7upO3cm1tbQPMKKlwxlU56zPeOT4dsszM7XKMMNADGjbedJ57qOUO4IPEdeGtAN5mdbAESRtr81U8NweY+8JnXrOyOrUpdmddxH+kRhKIaMx1OneynK7aYdIqn8NpjQSBrA2BA3CfwunlZHPTr335BD0a7agDBYgw8awWmC2e/yRdZ+wtH0WGOe7uLznSPEeImCmH5TAF4vAzZZPLZXH4kOEjSAZ58j81l8PRaadWi7m5h5w73mn0cPMKr4Pxh9E/hqpgt+B2zm7X+npsnj5vXL/q89jT8Tr21VBVxA812vxD2tmuB2gT+yGPDXF0E5Z21t+/3sYy8uU916McdTsPWrA1mkmQxsju6RPyCnbV9qS3tOu+ht2+SlPCmUqlNznAtdLT31ae0yPMJPqDDPzAEtAcCBq6lJc1w5lhJaf6SCvB6t3PdV1FlwLxAGn2NeRsHuEEbQ4bIjhNMmm50TNSoTHV5WdxmLfiCTTw1QvaATdplpEiYtJm19J1FkBR4ziaTv4YfSdPwuPuanMHMvEm4IOpOxEY/Hb1O4z33120vHeLnDYii54/hua9rj/KZYc3YGJ6K14txhmHp5ne853wNGriRNjykiT/hYDjfiWvi2eyq0xLSYc1rjcgtLZbMgg/IclfcGwWJqMp1KtJ730mNpsDiGgNA+OTF9Pr2vHx5WdTv9lvvQuhwWtiSHYp5AN/YsJAH95Gh6XPUaLecPwjabAAIgAdgNAqzASAM1NzTvGUifJxKuWldH8Xw/HN33U5Iarif0R7WGB2UApqajU2XtS62lC4SiIUbmhAQvUbahUlRib7QkQUAQ19klCHLqCSpjmSnldhMAK1KELJVjiSIQvsigkTDdEBkj9lxuC3XC3Kg1D4k4O2u1skjKSQBoZHPyWGHhCo98uPs2TowDM7/ANnTC9SfQlV+PwpFwJ+SnPDfa/F5OPSoocIoMa1racARLnXe4xe+wVl+MpgQ1nqQgalcDVrvkVPhW57im6OZgeinStn/AIjpCHq1rSEd+FP8v1UdTDOgwB6b+qehyVjah7977qtxnHmszBrmOfB93MAB3JsD0RmOZWp3cwVGjXKcsd2wf2Q2GwzK5yjCNHUxA66LLOZa6aY2fbO4XjbmVXPYDDj7zZE310sb3BHOOUaajxNj2Z2meegg8nTp5oscCYwBrWN/6/5UGO4VlaS2lnOkNiY65nRHdc7Hx+bx2/cO39K1/tS5zw0NBEEhwcbaOgaxcW2O8KTFeGhXpg58z4kOm0m9iNB5IUvtlbhx7TZraxd6tp5g1W3B+C14PtR7EO2a7MfM7Fb48stzXVRllFLgK76DvZ1WteNA4RmttrDvVE46lVbTzOrta0xA9hfmNT+q1vD+GtpAgCXkn3ne84CTlAkQLfOVI/Cg6jeepPMncpzweTWrWfO+nm9Q4kiJqVAf5qbWz2IMk/NF4DwzXxDc7qppCbAl7pLbZgJtebrb49mRsNEOf7sjWIJN9ZgEdyE6qwNpk7MaTA5NGg9EY+DvVHP6Yh3BcTTc2gKtOpJzFrWuBDCZLnmAGzoNT6K1xnhqlTDXO90F4n3jZoDnuueeWLAa7q64FwxzWGo8TVq+87pOjewEW7clNxfhdSowBsCDmuNS27W32zRPQdVp8GpuJ5mYTDkhriIJEgR8A2aBt15nyiypZtySg8Ji/aNDhbYg6tcNWnqCrCiOa28eMk6JLSNkRQMlKlSvASparbRiITRqpIUZ1QDw86J5oyoZunjEIJFVokaKP2sIkvlQvpBAdBSTLpIIcuqGvmGglKjVJ1EIM2vTulSoc0S5q60I2NOZLIatSCKc1DupynBUTYTTRzFTCintZCe06ADhTSbhFDAN5aIlgUkJbPQb2CjdQCLeh3uT2aP8M06gXsg34AMNhZHh0pVGTAQXanr4EPtndT6tDZ/+zSh3+GKDr1X1KvR7zl/6thvyV3XwZOgkrjcBa6i4y+4fYLD8PptGWmGgbAAD6KMMI17I/wDBg6qSlggNFUknou1XBH+f3UYqHdsK0q4QAwmVMFpHmmFHi3F1Wm0/1x3Bpn6SrjC4FR4jh/vU3A/A6T/a5pafqD5I+i4DmpmOraSSnhgF2pRBlSh6a9k3CatMxxDhtSnXbVpDM15DarJGgsKjeo35/S1IDe6lrUSmFqmTRRLhsQGg2um02yfNMDEbSbAVGdCY5imanJAKW3PZQnVHuCjq0wmEDbJxURK57RAPzBJQlwSSJZvKTWpJJKOhKFxJBlK6kkgOJJJIIlyEkkw6mGmkkgEKcJ4YkkgF7S8bpP0XEkgrq1YNPVOp4griSohLRe+qkypJJBG+moA3okkqI7PCdSrW7pJJAqlfooDih/Kkkg0gkgT3ClYSkkgjjUXBUJXEkGllNe6wSSQA1QXTPZJJJkb7ApJJJB//2Q==">
            <a:extLst>
              <a:ext uri="{FF2B5EF4-FFF2-40B4-BE49-F238E27FC236}">
                <a16:creationId xmlns:a16="http://schemas.microsoft.com/office/drawing/2014/main" id="{9ED42D55-A936-4C6F-961D-4B957B7E0D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0251" name="AutoShape 10" descr="data:image/jpeg;base64,/9j/4AAQSkZJRgABAQAAAQABAAD/2wCEAAkGBhQSERUUExQWFRQVGBgWGRgXFxgYGhYXFxgXGBcVFxcXHCYeGBkjHRgXHy8gIycpLCwsFx4xNTAqNSYrLCkBCQoKDgwOGg8PGiwcHBwpKSksKSksKSwpLCkpLCwsLCksLCkpLCksLCwpLCwsKSksLCwsLCosKSwpLCwpKSksKf/AABEIALcBEwMBIgACEQEDEQH/xAAbAAABBQEBAAAAAAAAAAAAAAAEAAIDBQYBB//EADwQAAEDAgQEAwYEBgICAwEAAAEAAhEDIQQSMUEFUWFxBoGREyIyobHwFELB0SNSYnLh8QeSFYJDorIk/8QAGQEAAwEBAQAAAAAAAAAAAAAAAAECAwUE/8QAIhEBAQACAgICAwEBAAAAAAAAAAECERIhAzETQQRhcVHw/9oADAMBAAIRAxEAPwD1im+D0T6tAG4T/YDupI2VoDDDLgwYRTWrtkAN+HCb+Hb/AChTPqxsmmoCEBHlA2Hoo3FKq87LjWoCGpUPNAYnEkbqzrU50Qj8MBc3KQU1R7je8I/hWDzESpKrJtz+wicEco5FBjjRgXtCGqlqOrOziRqqx7CJm6ZJsO5uysGVQAqijryVlTaIvqgO1eIgaAlBV+Jk7AfNVfijxJRwbZeZcfhY27j+w6leX8X/AOQsRVnIRSbs1uvm79oT0Vr0/HcYp0hNSo1g/qIHpzWZx3j7DCcr3PHNrbepheYYnEVHmXTe8kk285UTMKZ3I1tonpPJ6PQ/5ToMN6dQ7fl/dG0/+WKBMezq+gP6rB4XCgn4eu0c997I2nhBJNha1xE6AW7o1BuvQaP/ACPh9xVb3Yf0lEs8dYZ+lZoP9QLfqF4xxniTw4smQTNjpymN7k+Y5K38P4ym9zGvAbPumZIMyDYnslo916t+IbUgtc1wO4IP0RXDsQWuAeQWgke6IBGywVbhb6dUNbWgwIgZRezbjbqu0/F2Iouc2pQLizlqeUQCDKNHt6S+rBhROrXWc8L+NKeKMBr2uGzwPTVaB9Zrja3Pp5JG7xXBZdukfqqGvhSCtE+uXxJmFBWw07JBW4HBxB+wrNtQBQMZCRQBYxc9kFiXl1hooK2IOgU+AompYazKAjp0BF809I/dJTVMJBIldQbS4upkg6qKnWzdClj2y4DkmtphBHF6XtOS46mmlqYOdSO9k1zQBa65XrBoAdodL/dlFSftzHp18kg5nunteJhQvpyQW36LrridCg01QclHhmhwlFYBsmSo8aMjp2QHK9JsbBBViJJao8RjM2iYHIAhlV3NdHVRe0hB8S4wyjTdUqOytaLn6ADcnkglgYF+V7rB+Mv+Tsn8LCEOP5qv5W9GfzH+rTlKyvijxrWxZLGfw6H8s3d1eRr/AGi3dZtuFkF0mPv5qk2u18U+q4uc5znEySZM906lSjUST5fNPo0IuDP7cyiaVEmTYNG538t0WiQ6kIA6ecdh3ROHZmJkR3GvYCwTqR5ATpmNyevTyU9Jt7H5R6LO5rmBwptB0mIsdPLZWeEqAAFrRHYfLrohaFG8wjsNhXbCwupt2rTGceweSq85XDMc1wN+Tu6ENU0cRlykuAAcDsZvEenqvSfHHh0uwbHZZc1uYWMj3pJ6j4bQsPU8PvqYh7nQ0hrHNE/EIbcc7TfmnMtexx36brgXGQ8sFRoGVsC+0RHQ9Cr7i3DHVRNNzQQ2DzcBBAzfzA6LB4l+Sp7mhgmTINgC4b+gstnwp73MECzjIv8AlInXc9te60mSLh1tmMLwvE4asA8EszEy9uQiSDGY2+e60fDhVpktEvB96CSYB5OiT2ViMKanxjM0jLF+kk73/RQ4B7me68OsDlOsNF/vsmj0saWKiJtvCssPXDlVY/D1qjCWtDCAHe/I9O+ifh88NJEGAY5Is0qXY3FW0QeeVYsZmbMd0OcN1Umjp4cESj+EuyuNrH9EKGQVYspxoY6hMBK9ElxMalJSuplcQBTat5nv3KFq1iTYxBjr6feqsamCljvX0VayjFgHPPaD57pGno8QLiRAtum16hdYffZSOwcRmt0H6ndOCAZiOH5mNvEJzsPlEa2CcHc7jkojJN0BxroXInspKtPLG8qI3tsgJhjcumvJCYmq55970Ujaa57NAAvpxfQBVeLxT3GGWETO5H6Ky4u2WZdM3yiCsh4p8QDDU8lN0VHWmxIHMfv9hBD4h4uMM2781TUNDjbkXcgsLjeK1a5Dq1QuAPut/K3oG/ZXTQJdL5zHaZ1vc8+ZUbKF5dcn5c7diqlKmeygBxAvoOXfqpmhxsBM6fWfrcovDYdjjBJGwIBIPS29vmpmvawkFp5TEEbafOClchMQX4QtN4tBtca2N9fNF06ZkZoIiPU6DkiKTAZ1uNfSbHqEbSwwn9T66rO5NJiHo0emuyJ/D8kZSw0/e3VHUMDLdN/vsVKtq/C4cH0jz1/dXXDqRkNIsfv9lxmBYwS4gDnPmmN8RtpkezZnIvJteANBron1Paffpt+J4NpotzRAaB/hYfG4RlZwptZFSlYPaIDZ1bOjhzhVXHfE2JxENe/Ky3uMGVvnufMq48NAgwSS0xE/enRF1kvGXE7h3ACXBlRmV5Fry1/ItOx2keavsHw0MIbcDQE8xfX09FfYfAMc0BwsNP6eoOxXcUw0G5j7wkSYtYQCRsU8eWN/RZWZf07B8PeQHGBIgjnyKLHCGQQRIP3qh8VxEta0hwzRcahDV8fVczP8A0trfdaXJnxG4sU2/E6SAABN7aWVPVqZnElOw9Hc6qcgI2NOYd1o2JSqbofF4xlNpc5zWtaJJJj7KyvFvGw0pa8yPoP3Qlp8XjGU2jM4A69T2A+qq8T4xawe4wuI2JgfKVjxjXvOZ1z1/U79lNQYZH3/AKTLa5d4wxhuG0GjYFryR3OYT6JJ1Km2B8PzSVdJ7bhtRwtPmFLgmQbnz/dSNwyaaRaoabEV8O09+aDFNFMfmEb/AFCaWQTKAhIgSfJQhk3KIeeage9AD4mtcBMdiosFFXMmU0N5oA6mz3MxgTzO19lBVrR3Ub6sLGeLPFQokgGX7DZv9TunTdK3QT+NPEzcO2AQ6qZytnT+p3IfVealtR7zVqmXuuJg66GB002C7lfVcatQyXHe5nZx7RYdUUzCOJEXNzG4F7yPpGvZKTZ70QIOYP1IF/7SDEixFtISoYJxvaR0np7w5dEUGMY/+IQTaADpYiDmmf8AVwoatcFpk5doaNbycxm2ttdlSdnB7nEWDhH5RAtaSQL2+iJbRF/aOAI/m1FiNNeSrRxVjfda15dIuapaIGoDWiBPQ+qYeJVDAY3KJmQwAyObna7f4S4nyXMAb9uexmNY/dOPEqbSBcmYhoncgC+ncqp/EVnwLgT+V1/OAeug/wAOw/DKkB2ZxaSYMkDprr2T4wudabBcTpHNeC2Lnz0DZ0iI6qbF+JmNblpy6RrlcB2uLlUrMHUAJzNOYaGJjnIF9e/NSP4VmFyYiSBH/acoBCrjE8jH8SLxmc8lulwbeWyKwuKpj4ngde6WG4fllwEtsHNyg2/mZA1ET1hWB4fN2lxzgwHUzlI5jX69jup+KVXyWA6j8Of/AJmev+FY4GiHEZa7HQQRDmk+kofB8KLi4PYyQMsZI8/e1Mchy6ErGcBa1wHsgQbnLYxziB9+imeGz1V/PPuPReGVyaYaXTbUGZMKw/G5WkHlvvK8to+G22Lab2kk/DUc09BvHOb25i4CGAqFwAqVQ+0hxFTUwCDb0mVWsv8AE8sf9b2riGh5cBbWAfp0WgxgYaYI0cARe2lvr815O3CYhrspeSCCdSAW9OaNw3jSu2mKYYHtZOUl2tyIbAkgQb7aLOTL7i7cb9to6vCyPifx83Du9lTHta38o+Fn9xG/9I+S7iOJYmu0MGWm2CSR7r/e1EkkgiNQFUU/C7KbiW3veJd6nSesqtUtxUCticS7PUJc4+QZGzW/lPzXDgnMMHUa/sVuqnC3NoSG5XHcwCANzErLcWpkHn1sJ1A72GyM8eOO57LG8qiZiA2C4+v0XWccaXQxr3kbMbPzJAQrA12vz+5RdCkBoLctB6LHx52+1ZYyLSjxcFolr2nkXMkejD9UkOMQeTP+s/MldW+2enrgxCbUxYWB4yMfUqGQ2lSBOUAkGObne0GY/wDrCDeXtEOe3/sf1KrRbb6pimi5cBHMgJf+WZu9pP8AcF5fWoE7/fqhnMLd/l/lI9vVX8Xpae0ZP97f3UFbiLD8Jzdr/NeTuqGfeumDBZz7tj0tp2U7U9QrY47N+anNYAX136Lz/B4Wuy/tngWiSTF72P6KerxGubBxNjeG/MkdVVmk7WviLxQKTS1nxnQnQdTz7LzfFYd1V8nMSTMn8xO/rsr6vgS6SSXuGsX730+midQ4U0AOcYbplEzI57QeizvvtcVP4J0jL0ncDmOva/khsRxY0wWMcCd3ACJ77kfJF8f4vlmlSgWhxb/+B+pVBQwpdo0ny9VcRRFKu43m5OvX9U51JxN7n73RNPChoE2v/rXVF0qIa6DcHtbnrp8kyQUOHgj3h2sNf2+wi6GDIJAcNiBq08raHuQi8NRLvgs3STqew2F0SMALyCYgifUjlsmENPAkPls5yDIAAy2Ina3IgSLo3BcJrNeJjKRoTIBhpBdG0uGsiJUtQEZc5BiBrJj8sHbf0RbaQs+XSAPhkaTp1I3FkuQ4iX4B4HxspObm9xzZBERLQZaRaLaE9VAOHgNJNUkidNyD70ACLyTPcFTMrio1obYt94OIkh35jbSRH0OqCxmIloaDIcI01d53Exr0nknstGVG+zqTTe8tyS8T8MQNG2MdNuSaagY8nM8iCPdMiQeQiBvpvKM4VhiwGG5iTuNXG0EDmJGu55LtLh7n5Q4hrYm7YdqAbamzp8kuR6TcI/Duohj3PY8Tcl5a8j4eYBAtGlrIsYVntgDJBu33nCHCZggm/wAUXNovN0HS4Sw1AzNnDjlc1urbGbTEWmQtPheGU6W9xJsASOmYrPPzzD2fDaBnDqQdo52YWLS6I7F21zHXkVWV+CWgU3ZgREvkEAxYTMEWPYX3Whw/EMpsCPnqbWhOxVEuaY94zsYgciDtYKPH+Vjn6F8elO3grXAF7WggxoST0MHofTqg8Lwekx8tpuMOgTq6Ivl0A1WgwPBXPLS928w2RFryd91ejhTALCNCe4Xo/okZT/xB9qPZsYAbH3Rrcx5K0Ph4NhxPfvERG4VpUphnvH0n9PvVVWM46bsa033RuQBOJVmMouAMTz7eui8s4lWM7z+vNeg4vDOeLqsd4YY4yXHtCyzuWXprjxxef0HODt/vyVtRr/crVs8M0m9fIfsiaHhtjiABE2Sxw0m5bZD2vVJbar4eoAkDNa2qSrinbYVKYcFV4jhjR8LWjplaJ84lWjWGU3FNhabTZtheM0arASTDTNmMLjz10HnCyGL4k0an/s5s+glej+IKjm0nZRJIImQI63XkTuC02E5RMnUuJ+gRdFBD8c12kT99F0YkgyI5/wCVD+HDRoAm4bC1HuhgJKws76bY1psLxRz25S7W8AC/MSZU+AxbGZw6QSLON4ifSf1VVTwLaYnOHPtYaNPfcqww2BL/AHj3/wALTZzGIsTxA5jDcwuLCARpbyAVRxrjDmMy6OOgGwP6q84niBQplxGmnc6LGYaiK9TO9x33F9dv257KdW0WyQFTaSQf8n/GiJqYyqy29oLYMb69lpsLgqbRFMyexk6G+vyRrPB/tabnx72aJtbnEHS61mNjHcrznF8SqEyTqPX0R3DOMuaCHCQb30nm6JJb0CteNcAZSba7hGY/y66RdZSrVIdDZg2789NlOXSp29M8L8UGKkFrWvaNtCP6f5e37K2OHDXBoExz9RI8jovMeBuLXsq0yQWEZ5jS8zGx0nmV6/SqMrsa+L684m4gx2UyquIWnhJmwIgjtIJb2vZSvksAdJIBBOgIym889QYRuHpEAkiLAix2+5hQcc4hTpAgCC6XNEG0gXIt1t0M2EpaCoxOIGbKJkSS4e7IcSGgkfDMwejXFTcM4fmJIEybHpqcs6E89hA1CrOGYUujOcxcc5GomIE84uL2n/2W04Y4NIabEkDnJ5Dnffn8q7LoO3DloEQBYGeUSIHy9UJxrENp+9LiwgwYF5n3SeetxyVzjqLGvIcSS4y1ptAMOkeciFlPGuJdlaAA1mwnfvuNFn5bxxtGPfS58CtFT2uJyhouxu3cnrp6K7m/6/eqqPCFYfgQJ/Pfr25q3DzsDEze0+pXG+TlJWzlPD+9fkCPTRTOeQ4Eazrf6JrTOsi4Olt+XdGGlIkGf9bK8da6JZYEtIkAftzCJqPgKjwdYioABAP+/vuiuOY8U6JdvEDudo5rp/j+X5J/GeU0pq/EjVqQDabDpzR1LC81VcIwpYJcPedc9Oiv6DhC3k/1N/Qepw4FAYjhxC0QCjLRN/RUGVqUIUtPCOjNEDmVdVcMJ+EduSY8bICmOFJ3+q6rUNSQFjTbdQ4im5xtpz+qWIxIAICHdVdAANkwxHjilVfUyCiPZMALqr3ta3nqYAHmT2WSFeiSGNealQ7UwSPU3PkF6XxjhLMQw06ozMMTtoZ1FwhcL4dpULUaTGNOuUQe5JufMoTpjGeE6zoJAYDz1V7gPDIazKTDfzRq7udYHJaSlSIETY7bJez5pHpXYfglFoswE6Sb+nJO/BDl5I801X8ZxzaFJ9V2jAT3Ow7kwPNMaec/8i45prNoM/8AjAL+WZw08mx/2KrOHFtJoz5ASJ94SRGkHUKgxuKfUe6qQS57iZ/qJmyWApxWaK4cS7RojMe2ayiXvr2vXXb0Xw/jqdSc2ZxF+g5E7RtotHhappySSCLi9oIkC+oI+ixXCsOyk9lai45MoeQ4RLHPFN7XDndegYalciCWiQ22wNuv+wqxu/ZXr0A4/wAIZUpioIJtI5mRBtuNfJYSt4fzvzg5ZJc3YQ05YbuTpZemY7J7MsJiSdBcjTbrGwWOxOByl2UvOW9gSSTBtuJM312us8stXjVzHc5QFw3ghNVzJ9m94hwHw1GzJe1wEOPT5LYcHw7qQDCJLdDAiLR/pU/D8Saga1zHAtMyCbBsDSZBla6o7/8AnY4AlxaRYXJBII5SidnZ1tGOOtptIqa7AGcx2iFmMUw1qh3uSepO/bQdh1RX/iq7v4taGudJyi+QTYTu773RmD4Zklx1j5nWOe6LLpM0AwNH2biTtpsCdAOy0ODpyA935SDpNgbm3QEeafw7hwqOyxA+90Rj6jcP7urTIkajrrchLC3W6WU+kzKjABLczcuo1BuQZ1m9uaynEOGtxNcUxJaJBM7A9twoa2OeJDXW+Hy7c1beG6WSk9/5i7KCeQ5dF5PyfPNaPHFYUcOyg0MpACLTupn1MwEoRz8xuYT6NSLHTmuJllb19NxoMSAYJ0jvr6KXC4o6G07je/JD0ht1j78kS0WBtYW/dPHO7/whOV2xjp9+sqLiWDNSsxzj7jRIG5d9BzTgCR1HrG09f3T8TUmp/aAF1PwrvKssxIohS+xCjYbKZpXVZmkkaJzTDZOsp7TNuqmfRTAcCbqWnhxq5OyFNqzCQI4gD/SSFJSQAWIENBPOD56J1J8Ai55W9UW2iHNykdFUYjD1KT7uLmOMtP8AJH5T3VEJFMSSP9JzqM7WULMSTrB6j9kVRxAASMDXpkdlE5ukonEVC79+SYKJInpAQDWtWd8U1GAhtSCG++WuggmDlDhoRqVo3NIXi/GsW/F42plJcC8hoBPwsEZoHQfNKzc0c9ivEnHmVCDQosZSpOgkNgOdM+Qtoszxei3FVRUFjEQzXUm4531H1XqXCaIoUm02ixlzrRfnHOw33UeEa5/tA+BMkE2ylomAANwjHw2e6rPzSzUjMcIw9UmmKrXMpNDZDrEtaZAM3MuuSV6DwzGF0luhJNyPodv3WXbQObKbudJvsZvJ7km61XCsOGO92BA3ubbdQcpvr6K9dsuXSv8AFTHBzHtMO0G+8zbW4TMI8mqWuAAeA5t9QZkeUEdYKueP4VrmskzeJ/uDjvtKo6+IzRJLfZkxGpGlyLgTB9Vn5cZcbW/ht9LPhnDQwPzHNmJy82jcG2sozAYj+DlFvecBcWgyfrvzTG1DkB5jz1dr8lBwgh7MwAHvHprp30GvNRhbvs85Ppe4TDh7Q10kR/rl3VZXow4U23OYjpvf7srXCYsAtG02+/vREPY2m6WCc1y4m89tlrfWmOywVFtIa+9b6bzZZHxBjC5x6n7CvOK1IGv+jzWaxXvFeXz5anGNMJvsFRw8q/4G2WPYIkGfIj/KqK+IbTbmN9gBq5x0aOqJ4dinUqjTUIAqe64N0ZqWidzrfmuV5O/a1g+lG6aTG45ft6oitSue3y0CAp0xUrOP5aMgdahHvHyaYHdy8nDtW1vh8uW5vy+inaQUIynrzn11/wAKamU8sf0NjMPUvBGtu2vouUx7x5zdcwIkyQbQZXc0vJ+XNdD8Lcy/sRnpYMUtO2qGovui3NsuwxOFRoRArA73QLcOF04coNYNKbUA1QtJ5ClBzICFzrpJ5opJkTWJVRIIIkdU8hNc4boCpq4Qfl93sB+oXG0gNb/JE4jVRNZKCcEcl0QNoXQxS0aQJubboNQ+K+Iewwtapu1hy/3H3W/Mhee/8eMDC7MBL/zamOUf6Wp/5MqH8KKY1e8a8mgk/osFwjEvpEfDIEA+8bfKfVPr7OS3enouLxABJgC0C3ewGyoWVznzNBIufhmZBAt6KvHFXu1Prp6a/NX/AAPF4ik2GzkN4ix8yJPqquc+injv2Cp4r+JFgdXA2MRpHW5vyWk4SB7upO3cm1tbQPMKKlwxlU56zPeOT4dsszM7XKMMNADGjbedJ57qOUO4IPEdeGtAN5mdbAESRtr81U8NweY+8JnXrOyOrUpdmddxH+kRhKIaMx1OneynK7aYdIqn8NpjQSBrA2BA3CfwunlZHPTr335BD0a7agDBYgw8awWmC2e/yRdZ+wtH0WGOe7uLznSPEeImCmH5TAF4vAzZZPLZXH4kOEjSAZ58j81l8PRaadWi7m5h5w73mn0cPMKr4Pxh9E/hqpgt+B2zm7X+npsnj5vXL/q89jT8Tr21VBVxA812vxD2tmuB2gT+yGPDXF0E5Z21t+/3sYy8uU916McdTsPWrA1mkmQxsju6RPyCnbV9qS3tOu+ht2+SlPCmUqlNznAtdLT31ae0yPMJPqDDPzAEtAcCBq6lJc1w5lhJaf6SCvB6t3PdV1FlwLxAGn2NeRsHuEEbQ4bIjhNMmm50TNSoTHV5WdxmLfiCTTw1QvaATdplpEiYtJm19J1FkBR4ziaTv4YfSdPwuPuanMHMvEm4IOpOxEY/Hb1O4z33120vHeLnDYii54/hua9rj/KZYc3YGJ6K14txhmHp5ne853wNGriRNjykiT/hYDjfiWvi2eyq0xLSYc1rjcgtLZbMgg/IclfcGwWJqMp1KtJ730mNpsDiGgNA+OTF9Pr2vHx5WdTv9lvvQuhwWtiSHYp5AN/YsJAH95Gh6XPUaLecPwjabAAIgAdgNAqzASAM1NzTvGUifJxKuWldH8Xw/HN33U5Iarif0R7WGB2UApqajU2XtS62lC4SiIUbmhAQvUbahUlRib7QkQUAQ19klCHLqCSpjmSnldhMAK1KELJVjiSIQvsigkTDdEBkj9lxuC3XC3Kg1D4k4O2u1skjKSQBoZHPyWGHhCo98uPs2TowDM7/ANnTC9SfQlV+PwpFwJ+SnPDfa/F5OPSoocIoMa1racARLnXe4xe+wVl+MpgQ1nqQgalcDVrvkVPhW57im6OZgeinStn/AIjpCHq1rSEd+FP8v1UdTDOgwB6b+qehyVjah7977qtxnHmszBrmOfB93MAB3JsD0RmOZWp3cwVGjXKcsd2wf2Q2GwzK5yjCNHUxA66LLOZa6aY2fbO4XjbmVXPYDDj7zZE310sb3BHOOUaajxNj2Z2meegg8nTp5oscCYwBrWN/6/5UGO4VlaS2lnOkNiY65nRHdc7Hx+bx2/cO39K1/tS5zw0NBEEhwcbaOgaxcW2O8KTFeGhXpg58z4kOm0m9iNB5IUvtlbhx7TZraxd6tp5g1W3B+C14PtR7EO2a7MfM7Fb48stzXVRllFLgK76DvZ1WteNA4RmttrDvVE46lVbTzOrta0xA9hfmNT+q1vD+GtpAgCXkn3ne84CTlAkQLfOVI/Cg6jeepPMncpzweTWrWfO+nm9Q4kiJqVAf5qbWz2IMk/NF4DwzXxDc7qppCbAl7pLbZgJtebrb49mRsNEOf7sjWIJN9ZgEdyE6qwNpk7MaTA5NGg9EY+DvVHP6Yh3BcTTc2gKtOpJzFrWuBDCZLnmAGzoNT6K1xnhqlTDXO90F4n3jZoDnuueeWLAa7q64FwxzWGo8TVq+87pOjewEW7clNxfhdSowBsCDmuNS27W32zRPQdVp8GpuJ5mYTDkhriIJEgR8A2aBt15nyiypZtySg8Ji/aNDhbYg6tcNWnqCrCiOa28eMk6JLSNkRQMlKlSvASparbRiITRqpIUZ1QDw86J5oyoZunjEIJFVokaKP2sIkvlQvpBAdBSTLpIIcuqGvmGglKjVJ1EIM2vTulSoc0S5q60I2NOZLIatSCKc1DupynBUTYTTRzFTCintZCe06ADhTSbhFDAN5aIlgUkJbPQb2CjdQCLeh3uT2aP8M06gXsg34AMNhZHh0pVGTAQXanr4EPtndT6tDZ/+zSh3+GKDr1X1KvR7zl/6thvyV3XwZOgkrjcBa6i4y+4fYLD8PptGWmGgbAAD6KMMI17I/wDBg6qSlggNFUknou1XBH+f3UYqHdsK0q4QAwmVMFpHmmFHi3F1Wm0/1x3Bpn6SrjC4FR4jh/vU3A/A6T/a5pafqD5I+i4DmpmOraSSnhgF2pRBlSh6a9k3CatMxxDhtSnXbVpDM15DarJGgsKjeo35/S1IDe6lrUSmFqmTRRLhsQGg2um02yfNMDEbSbAVGdCY5imanJAKW3PZQnVHuCjq0wmEDbJxURK57RAPzBJQlwSSJZvKTWpJJKOhKFxJBlK6kkgOJJJIIlyEkkw6mGmkkgEKcJ4YkkgF7S8bpP0XEkgrq1YNPVOp4griSohLRe+qkypJJBG+moA3okkqI7PCdSrW7pJJAqlfooDih/Kkkg0gkgT3ClYSkkgjjUXBUJXEkGllNe6wSSQA1QXTPZJJJkb7ApJJJB//2Q==">
            <a:extLst>
              <a:ext uri="{FF2B5EF4-FFF2-40B4-BE49-F238E27FC236}">
                <a16:creationId xmlns:a16="http://schemas.microsoft.com/office/drawing/2014/main" id="{E9F0240A-F7E6-448E-87E7-62D1319FC5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0252" name="Picture 12" descr="http://www.zenska.si/files/2012/03/photoxpress_11508864-660x441.jpg">
            <a:extLst>
              <a:ext uri="{FF2B5EF4-FFF2-40B4-BE49-F238E27FC236}">
                <a16:creationId xmlns:a16="http://schemas.microsoft.com/office/drawing/2014/main" id="{BDBD67AD-C428-47BD-BF26-93E9EADD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9164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aobljeni pravokotnik 14">
            <a:extLst>
              <a:ext uri="{FF2B5EF4-FFF2-40B4-BE49-F238E27FC236}">
                <a16:creationId xmlns:a16="http://schemas.microsoft.com/office/drawing/2014/main" id="{63736D7A-8474-4BA5-B342-E59816C656EC}"/>
              </a:ext>
            </a:extLst>
          </p:cNvPr>
          <p:cNvSpPr/>
          <p:nvPr/>
        </p:nvSpPr>
        <p:spPr>
          <a:xfrm>
            <a:off x="250825" y="3141663"/>
            <a:ext cx="1152525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RIBE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38E883A3-D9DA-468D-9041-9B15AE27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NEMOČNO ZDRAVSTVO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88D45BBA-7DDE-4701-B8DD-C005DDFB5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Kužne bolezni (zaradi pomankanje higiene)</a:t>
            </a:r>
          </a:p>
          <a:p>
            <a:r>
              <a:rPr lang="sl-SI" altLang="sl-SI"/>
              <a:t>Zdravila(nemočna)</a:t>
            </a:r>
          </a:p>
          <a:p>
            <a:r>
              <a:rPr lang="sl-SI" altLang="sl-SI"/>
              <a:t>Razširjena bolezen v sr. Veku(gobavost,ki povzroča odmiranje tkiv in pohabljenost)</a:t>
            </a:r>
          </a:p>
          <a:p>
            <a:r>
              <a:rPr lang="sl-SI" altLang="sl-SI"/>
              <a:t>EPIDEMIJA-je naglo širjenje bolezni med prebivalstvom</a:t>
            </a:r>
          </a:p>
          <a:p>
            <a:endParaRPr lang="sl-SI" altLang="sl-SI"/>
          </a:p>
        </p:txBody>
      </p:sp>
      <p:pic>
        <p:nvPicPr>
          <p:cNvPr id="11268" name="Picture 2" descr="http://metro-portal.hr/img/repository/2009/11/medium/kuga_wi.jpg">
            <a:extLst>
              <a:ext uri="{FF2B5EF4-FFF2-40B4-BE49-F238E27FC236}">
                <a16:creationId xmlns:a16="http://schemas.microsoft.com/office/drawing/2014/main" id="{A3B19DCE-0989-4CBD-A900-DE8FAE36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238625"/>
            <a:ext cx="40481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>
            <a:extLst>
              <a:ext uri="{FF2B5EF4-FFF2-40B4-BE49-F238E27FC236}">
                <a16:creationId xmlns:a16="http://schemas.microsoft.com/office/drawing/2014/main" id="{D6B5A86A-DEB5-45DD-9C83-05D733617F87}"/>
              </a:ext>
            </a:extLst>
          </p:cNvPr>
          <p:cNvSpPr/>
          <p:nvPr/>
        </p:nvSpPr>
        <p:spPr>
          <a:xfrm>
            <a:off x="3419475" y="4508500"/>
            <a:ext cx="18002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PRIMER ZDRAVLJENJA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A6EB2D6F-17EC-479D-ABE7-1295722D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VITEŠKA KULTURA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875EA355-1DA2-4C1B-9B9A-C186DEA10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Sr . Vitezi( poseben položaj saj so znali ravnati z orožjem)živeli na gradovih</a:t>
            </a:r>
          </a:p>
          <a:p>
            <a:r>
              <a:rPr lang="sl-SI" altLang="sl-SI"/>
              <a:t>Dobivali dajatve(od podložnih kmetov)</a:t>
            </a:r>
          </a:p>
          <a:p>
            <a:r>
              <a:rPr lang="sl-SI" altLang="sl-SI"/>
              <a:t>S spremstvom služili vladarju</a:t>
            </a:r>
          </a:p>
          <a:p>
            <a:r>
              <a:rPr lang="sl-SI" altLang="sl-SI"/>
              <a:t>Njihova oprema(konj,oklep,šlem,ščit,sulico in meč)</a:t>
            </a:r>
          </a:p>
          <a:p>
            <a:r>
              <a:rPr lang="sl-SI" altLang="sl-SI"/>
              <a:t>Viteške naloge(varovanje vere,zaščita vdov in sirov ter pokoriščina vladarju)</a:t>
            </a:r>
          </a:p>
          <a:p>
            <a:r>
              <a:rPr lang="sl-SI" altLang="sl-SI"/>
              <a:t>Vitezi (šolali že kot otroki,pri 21letih  s posebnim  obredom povzdignili v viteze)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5E008FDC-1404-43C9-8A3F-6115744D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034F9763-EE39-481F-BD84-B0932FF32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1506" name="Picture 2" descr="http://www.minibigme.com/upload_data/site_photos/big1_schleich-vitezi-zmaja-vitez-na-konju-s-borbenom-kuglom-70101-2.jpg">
            <a:extLst>
              <a:ext uri="{FF2B5EF4-FFF2-40B4-BE49-F238E27FC236}">
                <a16:creationId xmlns:a16="http://schemas.microsoft.com/office/drawing/2014/main" id="{980FE84B-3A98-43F5-8A46-2F7AD8EC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www.itiniti.com/JB/vojska/staroorozje/okle26.jpg">
            <a:extLst>
              <a:ext uri="{FF2B5EF4-FFF2-40B4-BE49-F238E27FC236}">
                <a16:creationId xmlns:a16="http://schemas.microsoft.com/office/drawing/2014/main" id="{207D0350-0C73-49FD-A041-733F159D4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jeni pravokotnik 6">
            <a:extLst>
              <a:ext uri="{FF2B5EF4-FFF2-40B4-BE49-F238E27FC236}">
                <a16:creationId xmlns:a16="http://schemas.microsoft.com/office/drawing/2014/main" id="{4FB94AE8-EC80-49A8-99D2-9D3ACE4DE504}"/>
              </a:ext>
            </a:extLst>
          </p:cNvPr>
          <p:cNvSpPr/>
          <p:nvPr/>
        </p:nvSpPr>
        <p:spPr>
          <a:xfrm>
            <a:off x="3492500" y="404813"/>
            <a:ext cx="1079500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VITEZ</a:t>
            </a:r>
          </a:p>
        </p:txBody>
      </p:sp>
      <p:sp>
        <p:nvSpPr>
          <p:cNvPr id="8" name="Zaobljeni pravokotnik 7">
            <a:extLst>
              <a:ext uri="{FF2B5EF4-FFF2-40B4-BE49-F238E27FC236}">
                <a16:creationId xmlns:a16="http://schemas.microsoft.com/office/drawing/2014/main" id="{8C7E1FCC-57E3-42A6-8E3B-60665EA13F61}"/>
              </a:ext>
            </a:extLst>
          </p:cNvPr>
          <p:cNvSpPr/>
          <p:nvPr/>
        </p:nvSpPr>
        <p:spPr>
          <a:xfrm>
            <a:off x="5076825" y="0"/>
            <a:ext cx="1655763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VITEŠKI OKLEP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1374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Algerian</vt:lpstr>
      <vt:lpstr>Calibri</vt:lpstr>
      <vt:lpstr>Constantia</vt:lpstr>
      <vt:lpstr>Wingdings 2</vt:lpstr>
      <vt:lpstr>Potek</vt:lpstr>
      <vt:lpstr>KAKO SO ŽIVELI MEŠČANI IN KULTURA</vt:lpstr>
      <vt:lpstr>STANOVANJA</vt:lpstr>
      <vt:lpstr>PowerPoint Presentation</vt:lpstr>
      <vt:lpstr>DNEVNI RITEM,HRANA IN OBLEKA</vt:lpstr>
      <vt:lpstr>PowerPoint Presentation</vt:lpstr>
      <vt:lpstr>PowerPoint Presentation</vt:lpstr>
      <vt:lpstr>NEMOČNO ZDRAVSTVO</vt:lpstr>
      <vt:lpstr>VITEŠKA KULTURA</vt:lpstr>
      <vt:lpstr>PowerPoint Presentation</vt:lpstr>
      <vt:lpstr>SAMOSTANSKA DEJAVNOST IN KULTURA</vt:lpstr>
      <vt:lpstr>PowerPoint Presentation</vt:lpstr>
      <vt:lpstr>MEŠČANSKA  KULTURA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2019-06-03T09:17:11Z</dcterms:created>
  <dcterms:modified xsi:type="dcterms:W3CDTF">2019-06-03T09:17:11Z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