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2FE53D-8745-4169-9A5B-E12889E4E06D}"/>
              </a:ext>
            </a:extLst>
          </p:cNvPr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50EBA1-A370-4F2C-8926-478225A42812}"/>
              </a:ext>
            </a:extLst>
          </p:cNvPr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CAE24D-2380-4757-80C2-88A4E467C3AC}"/>
              </a:ext>
            </a:extLst>
          </p:cNvPr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BCF2BC-9BB7-4C35-ACDC-8C9B7AFD63ED}"/>
              </a:ext>
            </a:extLst>
          </p:cNvPr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9D3E12-E133-4BD8-8EDC-985DFC92967E}"/>
              </a:ext>
            </a:extLst>
          </p:cNvPr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8B5E494-DF50-463F-9365-F7A5302C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50C8-FC6D-4891-993E-D355C0BF454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9043351-82FB-4601-ABF2-3F5B0BFC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56D8934-2C22-4510-8C2C-B4C4784E1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C53FF-04A3-465A-9F38-CC40385862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2224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75370C-F008-43B8-8F15-2C91ACB2533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B8333-6251-4A36-8077-AF1936DABBD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4C78CE-0820-4EFE-B7EE-E0F3A572305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2680C2-5006-48A4-98F3-D30289D9A6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E820B46-A413-4429-AFD5-1CD4ADB77B5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33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A52F8-7B41-4C4E-BA88-27891D3E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4EAD-5782-4252-9AC6-C4E7DFF637B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C52F3-4F7A-4153-B1F3-3B2248AB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E43EA-5937-4FD3-8539-A1F56E2C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2AC8F-0A2D-4185-A0FC-2F55AA0202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0726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>
            <a:extLst>
              <a:ext uri="{FF2B5EF4-FFF2-40B4-BE49-F238E27FC236}">
                <a16:creationId xmlns:a16="http://schemas.microsoft.com/office/drawing/2014/main" id="{096FFBD6-042D-43C6-8412-69800FF69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l-SI" sz="8000"/>
              <a:t>“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B24BAF1B-417A-4D5A-9F61-E28D30C62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/>
            <a:r>
              <a:rPr lang="en-US" altLang="sl-SI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685C00-8D1B-405B-B5E6-891D009086E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AFB0-3152-4AC9-841D-20DD9D248CC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2DA88-F726-44EC-A7F6-21A2D8FA82C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C1B31E-8782-4AAE-B43D-44DC1B4B9C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D598081-3F11-42AA-854E-C44D0CA94D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5046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99D6F-8168-4C1E-9286-30BF011E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667C0-72B6-4825-AA0C-7C9B0534019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B904-948F-44BE-A323-148FFEE85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EAC07-AF71-4B1B-9248-B9E6C1A0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5A578-0594-45C7-9CF0-7D46C85C3C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79134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>
            <a:extLst>
              <a:ext uri="{FF2B5EF4-FFF2-40B4-BE49-F238E27FC236}">
                <a16:creationId xmlns:a16="http://schemas.microsoft.com/office/drawing/2014/main" id="{FF144E0B-87B3-452F-B957-5F027741F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sl-SI" sz="8000"/>
              <a:t>“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4500585A-3F74-4E84-B1F2-016FB7E06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/>
            <a:r>
              <a:rPr lang="en-US" altLang="sl-SI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546A6B0-4206-4354-B70F-D74CAA21C8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6D6B-89F5-4FEF-8281-76DFF568AF8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FA41B8B-38D0-4D70-ACA2-672F35C0E4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103A-9827-4F3A-BEBC-D550AEB663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770FBAB-ACB1-457F-8BDE-903BDF6819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94835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598687-DE79-424B-8E33-8D079340DCE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496D2-9DDE-496A-B970-F6FC3E62E42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D0C8A5-D624-46F1-B62A-6C18F20A68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0FFDED-2CBE-4450-BD23-541248AC04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2D2D459-75B0-4ECC-9480-470E5DE79D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1988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AD9C4-DE9A-436E-B2DC-6685FC9C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73BC-60FF-4C8D-B6B3-5991D5925F6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E6DA3-BB91-484C-90FD-743D6192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3C7FE-40DB-459A-97A2-7EFF99F7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34A3F-6B6F-4E9A-A06F-89C3EB1D17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5205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55D8D-BFE5-4DED-AC4B-97B3F8EB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1441-2EDA-4614-A33F-C5991475BEB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0C4E5-7C83-4AE2-8F11-DE8FA83A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A0D7B-49A9-4D20-8C4C-17B3B46A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72D88-721F-4543-8494-35D2C1D340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6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27926-646E-4F41-9937-0923E665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BD19-2574-4133-9BAF-5067B3211E0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4F286-671F-4586-8ADF-A4C6C788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86B4F-B8CF-4CE8-A616-F6CCC5A8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08AEB-130B-4423-BEE4-4DB5CB5D014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725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5E2F5-2DA8-4BC6-B7B3-C251D63A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59109-F58C-4B79-8D22-95DBBD63CDB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04913-1CEA-4BFB-9A83-1AE04198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B1780-E7EA-4A61-AAF7-4E7CB9E7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00304-8173-441E-B3D8-44EFBE4B2C5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5822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EB7716-35B9-4488-B161-8D8B364A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85F50-1019-471A-9CFD-1830DAF1A40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FC39B3-E2C0-41B6-B3BD-6379F9D3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A615D9-DE6F-4C63-9A0F-A702C809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F0C0C-C59F-4FE3-829C-03B1B486FA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59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9C957D9-1E63-4BB0-AE60-4F6BA0BF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94F2-44CA-47B0-9B6C-64D9B1533AA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A70543-18C5-4391-98EF-9EF170A7B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A411C8-C67E-46F5-9615-FAD37339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247F7-687A-43BE-8239-E34D1EB314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83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6BDE71-6EEF-4C11-BCF1-45ADDDD7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1A0B-A308-4052-9F49-9669A59F1C9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CD28FC-942E-4720-A917-CF2021AF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25092F-43AA-4B5C-A72B-172D33F2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3B8AA-B008-4D6F-87D7-ECD6785F34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14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260C4D-4CE4-43C2-82BD-0A85B8EF4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6E91E-C985-4595-AB66-266C4FD607B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E62E585-5D31-4C1E-B519-5D78889D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3EFC4B-C90D-404B-866D-0C85E655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5FDA6-FC09-4EA7-B0E3-6605037959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2064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E0DEA6-0C92-4443-9BCC-CFE1495E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B0A5-F909-46CE-B1F3-259BB934EC2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814A71-4E7B-4098-B30D-30411B2B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21FB0D-6472-4799-AA59-ECDB3B85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40BC7-B22B-420F-AD63-7FBB7B469B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021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D347E0-1B9C-400E-93A3-6968981A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CF10-DFBD-4843-9DB2-1B87AA44603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5E9C81-933E-4948-9D51-87E08C41C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AD339D-1241-4AD4-A9BA-526C9C0E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6FC78-4DB9-41ED-9DDC-921EE86153F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615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F4F4F"/>
            </a:gs>
            <a:gs pos="10001">
              <a:srgbClr val="4F4F4F"/>
            </a:gs>
            <a:gs pos="100000">
              <a:srgbClr val="00000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B264B04B-A742-4CD7-A04B-381703D04F0B}"/>
              </a:ext>
            </a:extLst>
          </p:cNvPr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8503AE2-287B-4737-8C81-F6A9B3C19818}"/>
                </a:ext>
              </a:extLst>
            </p:cNvPr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3813F7-8420-49F2-9E5A-ADC4C35FF427}"/>
                </a:ext>
              </a:extLst>
            </p:cNvPr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ACE7D91-FA2E-4F88-9C00-E40888064654}"/>
                </a:ext>
              </a:extLst>
            </p:cNvPr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FC4BB7A-A017-4CE3-B9D1-9A776A7D2DDA}"/>
                </a:ext>
              </a:extLst>
            </p:cNvPr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D77F029-A287-492A-9E2D-A43362AC1DED}"/>
                </a:ext>
              </a:extLst>
            </p:cNvPr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7D61BC-0B0C-4C3C-8D1C-81EA0C67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ECCEEEB-A952-432C-A7DE-4A71796511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72949-09E9-40C0-B638-5E42D33B7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9C11C67-95D4-4E9C-9FA9-7A1B3A68B51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1BF45-60EB-4FA4-B9D7-D7F158F37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8BB76-03D8-494B-9632-B5275064E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3200">
                <a:solidFill>
                  <a:srgbClr val="000000"/>
                </a:solidFill>
              </a:defRPr>
            </a:lvl1pPr>
          </a:lstStyle>
          <a:p>
            <a:fld id="{888E2C1E-59AF-4096-A4FF-AAEE730979A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14" r:id="rId12"/>
    <p:sldLayoutId id="2147483709" r:id="rId13"/>
    <p:sldLayoutId id="2147483715" r:id="rId14"/>
    <p:sldLayoutId id="2147483710" r:id="rId15"/>
    <p:sldLayoutId id="2147483711" r:id="rId16"/>
    <p:sldLayoutId id="214748371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11CF-9BF7-42DD-AFB6-0FA19CB07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685800"/>
            <a:ext cx="8001000" cy="2971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ŽIVLJENJE NA VASI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EB595268-ABAB-49E9-A8C1-1084FF0F7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3843338"/>
            <a:ext cx="6400800" cy="1947862"/>
          </a:xfrm>
        </p:spPr>
        <p:txBody>
          <a:bodyPr/>
          <a:lstStyle/>
          <a:p>
            <a:endParaRPr lang="sl-SI" altLang="sl-SI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1C99-CB23-4BAA-B877-A4EFE4369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KMEČKI POLOŽAJ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7714F-C40A-4C63-BCC1-4B1349AD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31775"/>
            <a:ext cx="8534400" cy="4256088"/>
          </a:xfrm>
        </p:spPr>
        <p:txBody>
          <a:bodyPr rtlCol="0">
            <a:normAutofit fontScale="32500" lnSpcReduction="20000"/>
          </a:bodyPr>
          <a:lstStyle/>
          <a:p>
            <a:pPr fontAlgn="auto"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defRPr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defRPr/>
            </a:pPr>
            <a:endParaRPr lang="sl-SI" sz="3600" dirty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kmetje</a:t>
            </a:r>
            <a:r>
              <a:rPr lang="sl-SI" sz="60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6000" dirty="0">
                <a:solidFill>
                  <a:srgbClr val="FF0000"/>
                </a:solidFill>
              </a:rPr>
              <a:t>podložni</a:t>
            </a:r>
            <a:r>
              <a:rPr lang="sl-SI" sz="60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6000" dirty="0">
                <a:solidFill>
                  <a:srgbClr val="00B0F0"/>
                </a:solidFill>
              </a:rPr>
              <a:t>gospodarju zemlje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niso se smeli seliti</a:t>
            </a:r>
            <a:r>
              <a:rPr lang="sl-SI" sz="6000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sl-SI" sz="6000" dirty="0">
                <a:solidFill>
                  <a:srgbClr val="FF0000"/>
                </a:solidFill>
              </a:rPr>
              <a:t>spadali so k zemlji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zemljiškemu gospodu so </a:t>
            </a:r>
            <a:r>
              <a:rPr lang="sl-SI" sz="6000" dirty="0">
                <a:solidFill>
                  <a:srgbClr val="FF0000"/>
                </a:solidFill>
              </a:rPr>
              <a:t>dolgovali tlako in dajatve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kmečke obveznosti-zapisane v </a:t>
            </a:r>
            <a:r>
              <a:rPr lang="sl-SI" sz="6000" dirty="0">
                <a:solidFill>
                  <a:srgbClr val="FF0000"/>
                </a:solidFill>
              </a:rPr>
              <a:t>urbarjih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Zemljiški gospod odločal in sodil o </a:t>
            </a:r>
            <a:r>
              <a:rPr lang="sl-SI" sz="6000" dirty="0">
                <a:solidFill>
                  <a:srgbClr val="FF0000"/>
                </a:solidFill>
              </a:rPr>
              <a:t>družinskem življenju kmeta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Kmet je potreboval za poroko </a:t>
            </a:r>
            <a:r>
              <a:rPr lang="sl-SI" sz="6000" dirty="0">
                <a:solidFill>
                  <a:srgbClr val="FF0000"/>
                </a:solidFill>
              </a:rPr>
              <a:t>soglasje</a:t>
            </a:r>
            <a:r>
              <a:rPr lang="sl-SI" sz="6000" dirty="0"/>
              <a:t> </a:t>
            </a:r>
            <a:r>
              <a:rPr lang="sl-SI" sz="6000" dirty="0">
                <a:solidFill>
                  <a:srgbClr val="00B0F0"/>
                </a:solidFill>
              </a:rPr>
              <a:t>zemljiškega gospoda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Če sta bila ženin in nevesta podložnika različnih gospodov, sta se ta dogovorila, komu bodo pripadali otroci iz tega zakona</a:t>
            </a:r>
          </a:p>
          <a:p>
            <a:pPr fontAlgn="auto">
              <a:defRPr/>
            </a:pPr>
            <a:r>
              <a:rPr lang="sl-SI" sz="6000" dirty="0">
                <a:solidFill>
                  <a:srgbClr val="00B0F0"/>
                </a:solidFill>
              </a:rPr>
              <a:t>Svobodni kmetje so se </a:t>
            </a:r>
            <a:r>
              <a:rPr lang="sl-SI" sz="6000" dirty="0">
                <a:solidFill>
                  <a:srgbClr val="FF0000"/>
                </a:solidFill>
              </a:rPr>
              <a:t>bojevali za vladarja</a:t>
            </a:r>
            <a:r>
              <a:rPr lang="sl-SI" sz="6000" dirty="0">
                <a:solidFill>
                  <a:srgbClr val="00B0F0"/>
                </a:solidFill>
              </a:rPr>
              <a:t>, kar pa je bilo zelo drago</a:t>
            </a:r>
          </a:p>
          <a:p>
            <a:pPr marL="0" indent="0" fontAlgn="auto">
              <a:buFont typeface="Wingdings 3" panose="05040102010807070707" pitchFamily="18" charset="2"/>
              <a:buNone/>
              <a:defRPr/>
            </a:pPr>
            <a:endParaRPr lang="sl-SI" dirty="0">
              <a:solidFill>
                <a:srgbClr val="FF0000"/>
              </a:solidFill>
            </a:endParaRPr>
          </a:p>
          <a:p>
            <a:pPr fontAlgn="auto">
              <a:defRPr/>
            </a:pPr>
            <a:endParaRPr lang="sl-SI" dirty="0"/>
          </a:p>
          <a:p>
            <a:pPr fontAlgn="auto">
              <a:defRPr/>
            </a:pPr>
            <a:endParaRPr lang="sl-SI" dirty="0">
              <a:solidFill>
                <a:srgbClr val="0099FF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EC56-AE0E-4016-8776-DC456172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KMEČKA BREMENA IN NJIHOVO SPREMINJANJE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510B4-4CCF-430F-9DF4-3CA0DE806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06375"/>
            <a:ext cx="8534400" cy="4094163"/>
          </a:xfrm>
        </p:spPr>
        <p:txBody>
          <a:bodyPr rtlCol="0">
            <a:normAutofit fontScale="92500"/>
          </a:bodyPr>
          <a:lstStyle/>
          <a:p>
            <a:pPr fontAlgn="auto">
              <a:defRPr/>
            </a:pPr>
            <a:r>
              <a:rPr lang="sl-SI" sz="2400" dirty="0">
                <a:solidFill>
                  <a:srgbClr val="00B0F0"/>
                </a:solidFill>
              </a:rPr>
              <a:t>Položaj kmetov se je v času </a:t>
            </a:r>
            <a:r>
              <a:rPr lang="sl-SI" sz="2400" dirty="0">
                <a:solidFill>
                  <a:srgbClr val="FF0000"/>
                </a:solidFill>
              </a:rPr>
              <a:t>kolonizacije</a:t>
            </a:r>
            <a:r>
              <a:rPr lang="sl-SI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rgbClr val="00B0F0"/>
                </a:solidFill>
              </a:rPr>
              <a:t>izboljšal</a:t>
            </a:r>
          </a:p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Kolonist</a:t>
            </a:r>
            <a:r>
              <a:rPr lang="sl-SI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rgbClr val="00B0F0"/>
                </a:solidFill>
              </a:rPr>
              <a:t>je užival </a:t>
            </a:r>
            <a:r>
              <a:rPr lang="sl-SI" sz="2400" dirty="0">
                <a:solidFill>
                  <a:srgbClr val="FF0000"/>
                </a:solidFill>
              </a:rPr>
              <a:t>ugodnost</a:t>
            </a:r>
            <a:r>
              <a:rPr lang="sl-SI" sz="2400" dirty="0">
                <a:solidFill>
                  <a:srgbClr val="00B0F0"/>
                </a:solidFill>
              </a:rPr>
              <a:t>: manjše dajatve, svobodneje je razpolagal s kmetijo, namesto tlake je plačal določeno vsoto denarja</a:t>
            </a:r>
          </a:p>
          <a:p>
            <a:pPr fontAlgn="auto">
              <a:defRPr/>
            </a:pPr>
            <a:r>
              <a:rPr lang="sl-SI" sz="2400" dirty="0">
                <a:solidFill>
                  <a:srgbClr val="00B0F0"/>
                </a:solidFill>
              </a:rPr>
              <a:t>Vrednost pridelka na kmetijah je bila </a:t>
            </a:r>
            <a:r>
              <a:rPr lang="sl-SI" sz="2400" dirty="0">
                <a:solidFill>
                  <a:srgbClr val="FF0000"/>
                </a:solidFill>
              </a:rPr>
              <a:t>izenačena</a:t>
            </a:r>
            <a:r>
              <a:rPr lang="sl-SI" sz="2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sl-SI" sz="2400" dirty="0">
                <a:solidFill>
                  <a:srgbClr val="00B0F0"/>
                </a:solidFill>
              </a:rPr>
              <a:t>premoženjske razlike med kmeti so </a:t>
            </a:r>
            <a:r>
              <a:rPr lang="sl-SI" sz="2400" dirty="0">
                <a:solidFill>
                  <a:srgbClr val="FF0000"/>
                </a:solidFill>
              </a:rPr>
              <a:t>izginjale</a:t>
            </a:r>
          </a:p>
          <a:p>
            <a:pPr fontAlgn="auto">
              <a:defRPr/>
            </a:pPr>
            <a:r>
              <a:rPr lang="sl-SI" sz="2400" dirty="0">
                <a:solidFill>
                  <a:srgbClr val="00B0F0"/>
                </a:solidFill>
              </a:rPr>
              <a:t>V času trgovanja so kmetje lahko presežek pridelka </a:t>
            </a:r>
            <a:r>
              <a:rPr lang="sl-SI" sz="2400" dirty="0">
                <a:solidFill>
                  <a:srgbClr val="FF0000"/>
                </a:solidFill>
              </a:rPr>
              <a:t>prodali</a:t>
            </a:r>
            <a:r>
              <a:rPr lang="sl-SI" sz="2400" dirty="0">
                <a:solidFill>
                  <a:srgbClr val="00B0F0"/>
                </a:solidFill>
              </a:rPr>
              <a:t>,</a:t>
            </a:r>
            <a:r>
              <a:rPr lang="sl-SI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2400" dirty="0">
                <a:solidFill>
                  <a:srgbClr val="00B0F0"/>
                </a:solidFill>
              </a:rPr>
              <a:t>del dajatev in tlake so gospodu poravnali v </a:t>
            </a:r>
            <a:r>
              <a:rPr lang="sl-SI" sz="2400" dirty="0">
                <a:solidFill>
                  <a:srgbClr val="FF0000"/>
                </a:solidFill>
              </a:rPr>
              <a:t>denarju</a:t>
            </a:r>
            <a:r>
              <a:rPr lang="sl-SI" sz="2400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fontAlgn="auto">
              <a:defRPr/>
            </a:pPr>
            <a:r>
              <a:rPr lang="sl-SI" sz="2400" dirty="0">
                <a:solidFill>
                  <a:srgbClr val="00B0F0"/>
                </a:solidFill>
              </a:rPr>
              <a:t>Vrednost denarja se je v sredini 14 stol. zmanjšala, zaradi česar so kmečke dajatve postale </a:t>
            </a:r>
            <a:r>
              <a:rPr lang="sl-SI" sz="2400" dirty="0">
                <a:solidFill>
                  <a:srgbClr val="FF0000"/>
                </a:solidFill>
              </a:rPr>
              <a:t>manj vredne</a:t>
            </a:r>
          </a:p>
        </p:txBody>
      </p:sp>
      <p:pic>
        <p:nvPicPr>
          <p:cNvPr id="7172" name="Picture 3">
            <a:extLst>
              <a:ext uri="{FF2B5EF4-FFF2-40B4-BE49-F238E27FC236}">
                <a16:creationId xmlns:a16="http://schemas.microsoft.com/office/drawing/2014/main" id="{BB0CD8E6-406F-4B94-A316-F1F053135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3970338"/>
            <a:ext cx="443865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76F85-76C9-4016-BD0C-5A02C78BC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" y="685800"/>
            <a:ext cx="9012238" cy="5548313"/>
          </a:xfrm>
        </p:spPr>
        <p:txBody>
          <a:bodyPr rtlCol="0">
            <a:normAutofit lnSpcReduction="10000"/>
          </a:bodyPr>
          <a:lstStyle/>
          <a:p>
            <a:pPr fontAlgn="auto">
              <a:defRPr/>
            </a:pPr>
            <a:r>
              <a:rPr lang="sl-SI" dirty="0">
                <a:solidFill>
                  <a:srgbClr val="00B0F0"/>
                </a:solidFill>
              </a:rPr>
              <a:t>Zemljiški gospodje so od kmetov zato zahtevali večje zneske, spet so začeli pobirati dajatve v naravi in zahtevali od kmetov tlako</a:t>
            </a:r>
          </a:p>
          <a:p>
            <a:pPr fontAlgn="auto">
              <a:defRPr/>
            </a:pPr>
            <a:r>
              <a:rPr lang="sl-SI" dirty="0">
                <a:solidFill>
                  <a:srgbClr val="00B0F0"/>
                </a:solidFill>
              </a:rPr>
              <a:t>Država je vpeljala </a:t>
            </a:r>
            <a:r>
              <a:rPr lang="sl-SI" dirty="0">
                <a:solidFill>
                  <a:srgbClr val="FF0000"/>
                </a:solidFill>
              </a:rPr>
              <a:t>davke</a:t>
            </a:r>
            <a:r>
              <a:rPr lang="sl-SI" dirty="0">
                <a:solidFill>
                  <a:srgbClr val="00B0F0"/>
                </a:solidFill>
              </a:rPr>
              <a:t> za ureditev svoje uprave in obrambe, posledično je zaradi večjih bremen naraščalo nezadovoljstvo med kmeti</a:t>
            </a:r>
          </a:p>
          <a:p>
            <a:pPr fontAlgn="auto">
              <a:defRPr/>
            </a:pPr>
            <a:r>
              <a:rPr lang="sl-SI" dirty="0">
                <a:solidFill>
                  <a:srgbClr val="00B0F0"/>
                </a:solidFill>
              </a:rPr>
              <a:t>Podobno je bilo na Slovenskem, ko so od kmetov pobirali dajatev za </a:t>
            </a:r>
            <a:r>
              <a:rPr lang="sl-SI" dirty="0">
                <a:solidFill>
                  <a:srgbClr val="FF0000"/>
                </a:solidFill>
              </a:rPr>
              <a:t>sodstvo</a:t>
            </a:r>
            <a:r>
              <a:rPr lang="sl-SI" dirty="0">
                <a:solidFill>
                  <a:srgbClr val="00B0F0"/>
                </a:solidFill>
              </a:rPr>
              <a:t> in del prispevka za </a:t>
            </a:r>
            <a:r>
              <a:rPr lang="sl-SI" dirty="0">
                <a:solidFill>
                  <a:srgbClr val="FF0000"/>
                </a:solidFill>
              </a:rPr>
              <a:t>cerkev</a:t>
            </a:r>
          </a:p>
          <a:p>
            <a:pPr fontAlgn="auto">
              <a:defRPr/>
            </a:pPr>
            <a:r>
              <a:rPr lang="sl-SI" dirty="0">
                <a:solidFill>
                  <a:srgbClr val="00B0F0"/>
                </a:solidFill>
              </a:rPr>
              <a:t>Stanje kmetov se je še poslabšalo z vpadi Turkov, saj so kmetje morali še plačevati </a:t>
            </a:r>
            <a:r>
              <a:rPr lang="sl-SI" dirty="0">
                <a:solidFill>
                  <a:srgbClr val="FF0000"/>
                </a:solidFill>
              </a:rPr>
              <a:t>davek za obrambo </a:t>
            </a:r>
            <a:r>
              <a:rPr lang="sl-SI" dirty="0">
                <a:solidFill>
                  <a:srgbClr val="00B0F0"/>
                </a:solidFill>
              </a:rPr>
              <a:t>proti Turkom</a:t>
            </a:r>
          </a:p>
          <a:p>
            <a:pPr fontAlgn="auto">
              <a:defRPr/>
            </a:pPr>
            <a:r>
              <a:rPr lang="sl-SI" dirty="0">
                <a:solidFill>
                  <a:srgbClr val="00B0F0"/>
                </a:solidFill>
              </a:rPr>
              <a:t>Kmečke dajatve so bile:</a:t>
            </a:r>
          </a:p>
          <a:p>
            <a:pPr marL="0" indent="0" fontAlgn="auto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rgbClr val="00B0F0"/>
                </a:solidFill>
              </a:rPr>
              <a:t>-</a:t>
            </a:r>
            <a:r>
              <a:rPr lang="sl-SI" dirty="0">
                <a:solidFill>
                  <a:srgbClr val="FF0000"/>
                </a:solidFill>
              </a:rPr>
              <a:t>velika pravda </a:t>
            </a:r>
            <a:r>
              <a:rPr lang="sl-SI" dirty="0">
                <a:solidFill>
                  <a:srgbClr val="00B0F0"/>
                </a:solidFill>
              </a:rPr>
              <a:t>(plačilo za uporabo kmetije na kateri je kmet živel)</a:t>
            </a:r>
          </a:p>
          <a:p>
            <a:pPr marL="0" indent="0" fontAlgn="auto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rgbClr val="00B0F0"/>
                </a:solidFill>
              </a:rPr>
              <a:t>-</a:t>
            </a:r>
            <a:r>
              <a:rPr lang="sl-SI" dirty="0">
                <a:solidFill>
                  <a:srgbClr val="FF0000"/>
                </a:solidFill>
              </a:rPr>
              <a:t>mala pravda </a:t>
            </a:r>
            <a:r>
              <a:rPr lang="sl-SI" dirty="0">
                <a:solidFill>
                  <a:srgbClr val="00B0F0"/>
                </a:solidFill>
              </a:rPr>
              <a:t>(za grajsko gospodinjstvo-jajca,mleko,perutnina</a:t>
            </a:r>
          </a:p>
          <a:p>
            <a:pPr marL="0" indent="0" fontAlgn="auto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rgbClr val="00B0F0"/>
                </a:solidFill>
              </a:rPr>
              <a:t>-</a:t>
            </a:r>
            <a:r>
              <a:rPr lang="sl-SI" dirty="0">
                <a:solidFill>
                  <a:srgbClr val="FF0000"/>
                </a:solidFill>
              </a:rPr>
              <a:t>priložnostne dajatve </a:t>
            </a:r>
            <a:r>
              <a:rPr lang="sl-SI" dirty="0">
                <a:solidFill>
                  <a:srgbClr val="00B0F0"/>
                </a:solidFill>
              </a:rPr>
              <a:t>(dal je vola, da je lahko po smrti gospodarja prevzel kmetijo v obdelavo)</a:t>
            </a:r>
          </a:p>
          <a:p>
            <a:pPr marL="0" indent="0" fontAlgn="auto">
              <a:buFont typeface="Wingdings 3" panose="05040102010807070707" pitchFamily="18" charset="2"/>
              <a:buNone/>
              <a:defRPr/>
            </a:pPr>
            <a:r>
              <a:rPr lang="sl-SI" dirty="0">
                <a:solidFill>
                  <a:srgbClr val="00B0F0"/>
                </a:solidFill>
              </a:rPr>
              <a:t>-</a:t>
            </a:r>
            <a:r>
              <a:rPr lang="sl-SI" dirty="0">
                <a:solidFill>
                  <a:srgbClr val="FF0000"/>
                </a:solidFill>
              </a:rPr>
              <a:t>pojezda</a:t>
            </a:r>
            <a:r>
              <a:rPr lang="sl-SI" dirty="0">
                <a:solidFill>
                  <a:srgbClr val="00B0F0"/>
                </a:solidFill>
              </a:rPr>
              <a:t> (obveznost kmeta, da je pogostil gospodovega predstavnika</a:t>
            </a:r>
          </a:p>
          <a:p>
            <a:pPr fontAlgn="auto">
              <a:defRPr/>
            </a:pPr>
            <a:endParaRPr lang="sl-SI" dirty="0">
              <a:solidFill>
                <a:srgbClr val="00B0F0"/>
              </a:solidFill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07C9BD24-D72B-4B3D-9BE4-925EBA9F6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88" y="827088"/>
            <a:ext cx="306705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E5E1A27A-0294-462B-B919-0E4BF4564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88" y="3773488"/>
            <a:ext cx="318135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FD737-5418-4160-B449-531ED8DE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NOVI POJMI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FC4D-1010-4268-9D79-AFCC210E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URBAR</a:t>
            </a:r>
            <a:r>
              <a:rPr lang="sl-SI" sz="2400" dirty="0">
                <a:solidFill>
                  <a:srgbClr val="00B0F0"/>
                </a:solidFill>
              </a:rPr>
              <a:t>: Z roko napisana knjiga s popisom dajatev in obveznosti, ki jih podložniki dolgujejo gospodu</a:t>
            </a:r>
          </a:p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DAVEK</a:t>
            </a:r>
            <a:r>
              <a:rPr lang="sl-SI" sz="2400" dirty="0">
                <a:solidFill>
                  <a:srgbClr val="00B0F0"/>
                </a:solidFill>
              </a:rPr>
              <a:t>: Dajatev, ki jo pobira država za stroške uprave,vojske...</a:t>
            </a:r>
          </a:p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DONOS</a:t>
            </a:r>
            <a:r>
              <a:rPr lang="sl-SI" sz="2400" dirty="0">
                <a:solidFill>
                  <a:srgbClr val="00B0F0"/>
                </a:solidFill>
              </a:rPr>
              <a:t>: Vrednost pridelka </a:t>
            </a:r>
          </a:p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GOLDINAR</a:t>
            </a:r>
            <a:r>
              <a:rPr lang="sl-SI" sz="2400" dirty="0">
                <a:solidFill>
                  <a:srgbClr val="00B0F0"/>
                </a:solidFill>
              </a:rPr>
              <a:t>: Dragocen kovanec, ki se je uporabljal na Slovenskem</a:t>
            </a:r>
          </a:p>
          <a:p>
            <a:pPr fontAlgn="auto">
              <a:defRPr/>
            </a:pPr>
            <a:r>
              <a:rPr lang="sl-SI" sz="2400" dirty="0">
                <a:solidFill>
                  <a:srgbClr val="FF0000"/>
                </a:solidFill>
              </a:rPr>
              <a:t>ČRNI PFENIG</a:t>
            </a:r>
            <a:r>
              <a:rPr lang="sl-SI" sz="2400" dirty="0">
                <a:solidFill>
                  <a:srgbClr val="00B0F0"/>
                </a:solidFill>
              </a:rPr>
              <a:t>: Kovanec manjše vrednosti,ki se je uporabljal na Slovenskem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l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369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ŽIVLJENJE NA VASI</vt:lpstr>
      <vt:lpstr>KMEČKI POLOŽAJ</vt:lpstr>
      <vt:lpstr>KMEČKA BREMENA IN NJIHOVO SPREMINJANJE</vt:lpstr>
      <vt:lpstr>PowerPoint Presentation</vt:lpstr>
      <vt:lpstr>NOVI POJMI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2019-06-03T09:17:11Z</dcterms:created>
  <dcterms:modified xsi:type="dcterms:W3CDTF">2019-06-03T09:17:11Z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