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00" r:id="rId1"/>
  </p:sldMasterIdLst>
  <p:sldIdLst>
    <p:sldId id="256" r:id="rId2"/>
    <p:sldId id="257" r:id="rId3"/>
    <p:sldId id="258" r:id="rId4"/>
    <p:sldId id="259" r:id="rId5"/>
    <p:sldId id="260" r:id="rId6"/>
    <p:sldId id="276"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Gill Sans MT" panose="020B0502020104020203" pitchFamily="34" charset="-18"/>
        <a:ea typeface="+mn-ea"/>
        <a:cs typeface="Arial" panose="020B0604020202020204" pitchFamily="34" charset="0"/>
      </a:defRPr>
    </a:lvl1pPr>
    <a:lvl2pPr marL="457200" algn="l" rtl="0" fontAlgn="base">
      <a:spcBef>
        <a:spcPct val="0"/>
      </a:spcBef>
      <a:spcAft>
        <a:spcPct val="0"/>
      </a:spcAft>
      <a:defRPr kern="1200">
        <a:solidFill>
          <a:schemeClr val="tx1"/>
        </a:solidFill>
        <a:latin typeface="Gill Sans MT" panose="020B0502020104020203" pitchFamily="34" charset="-18"/>
        <a:ea typeface="+mn-ea"/>
        <a:cs typeface="Arial" panose="020B0604020202020204" pitchFamily="34" charset="0"/>
      </a:defRPr>
    </a:lvl2pPr>
    <a:lvl3pPr marL="914400" algn="l" rtl="0" fontAlgn="base">
      <a:spcBef>
        <a:spcPct val="0"/>
      </a:spcBef>
      <a:spcAft>
        <a:spcPct val="0"/>
      </a:spcAft>
      <a:defRPr kern="1200">
        <a:solidFill>
          <a:schemeClr val="tx1"/>
        </a:solidFill>
        <a:latin typeface="Gill Sans MT" panose="020B0502020104020203" pitchFamily="34" charset="-18"/>
        <a:ea typeface="+mn-ea"/>
        <a:cs typeface="Arial" panose="020B0604020202020204" pitchFamily="34" charset="0"/>
      </a:defRPr>
    </a:lvl3pPr>
    <a:lvl4pPr marL="1371600" algn="l" rtl="0" fontAlgn="base">
      <a:spcBef>
        <a:spcPct val="0"/>
      </a:spcBef>
      <a:spcAft>
        <a:spcPct val="0"/>
      </a:spcAft>
      <a:defRPr kern="1200">
        <a:solidFill>
          <a:schemeClr val="tx1"/>
        </a:solidFill>
        <a:latin typeface="Gill Sans MT" panose="020B0502020104020203" pitchFamily="34" charset="-18"/>
        <a:ea typeface="+mn-ea"/>
        <a:cs typeface="Arial" panose="020B0604020202020204" pitchFamily="34" charset="0"/>
      </a:defRPr>
    </a:lvl4pPr>
    <a:lvl5pPr marL="1828800" algn="l" rtl="0" fontAlgn="base">
      <a:spcBef>
        <a:spcPct val="0"/>
      </a:spcBef>
      <a:spcAft>
        <a:spcPct val="0"/>
      </a:spcAft>
      <a:defRPr kern="1200">
        <a:solidFill>
          <a:schemeClr val="tx1"/>
        </a:solidFill>
        <a:latin typeface="Gill Sans MT" panose="020B0502020104020203" pitchFamily="34" charset="-18"/>
        <a:ea typeface="+mn-ea"/>
        <a:cs typeface="Arial" panose="020B0604020202020204" pitchFamily="34" charset="0"/>
      </a:defRPr>
    </a:lvl5pPr>
    <a:lvl6pPr marL="2286000" algn="l" defTabSz="914400" rtl="0" eaLnBrk="1" latinLnBrk="0" hangingPunct="1">
      <a:defRPr kern="1200">
        <a:solidFill>
          <a:schemeClr val="tx1"/>
        </a:solidFill>
        <a:latin typeface="Gill Sans MT" panose="020B0502020104020203" pitchFamily="34" charset="-18"/>
        <a:ea typeface="+mn-ea"/>
        <a:cs typeface="Arial" panose="020B0604020202020204" pitchFamily="34" charset="0"/>
      </a:defRPr>
    </a:lvl6pPr>
    <a:lvl7pPr marL="2743200" algn="l" defTabSz="914400" rtl="0" eaLnBrk="1" latinLnBrk="0" hangingPunct="1">
      <a:defRPr kern="1200">
        <a:solidFill>
          <a:schemeClr val="tx1"/>
        </a:solidFill>
        <a:latin typeface="Gill Sans MT" panose="020B0502020104020203" pitchFamily="34" charset="-18"/>
        <a:ea typeface="+mn-ea"/>
        <a:cs typeface="Arial" panose="020B0604020202020204" pitchFamily="34" charset="0"/>
      </a:defRPr>
    </a:lvl7pPr>
    <a:lvl8pPr marL="3200400" algn="l" defTabSz="914400" rtl="0" eaLnBrk="1" latinLnBrk="0" hangingPunct="1">
      <a:defRPr kern="1200">
        <a:solidFill>
          <a:schemeClr val="tx1"/>
        </a:solidFill>
        <a:latin typeface="Gill Sans MT" panose="020B0502020104020203" pitchFamily="34" charset="-18"/>
        <a:ea typeface="+mn-ea"/>
        <a:cs typeface="Arial" panose="020B0604020202020204" pitchFamily="34" charset="0"/>
      </a:defRPr>
    </a:lvl8pPr>
    <a:lvl9pPr marL="3657600" algn="l" defTabSz="914400" rtl="0" eaLnBrk="1" latinLnBrk="0" hangingPunct="1">
      <a:defRPr kern="1200">
        <a:solidFill>
          <a:schemeClr val="tx1"/>
        </a:solidFill>
        <a:latin typeface="Gill Sans MT" panose="020B0502020104020203" pitchFamily="34" charset="-18"/>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402"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4" name="Elipsa 7">
            <a:extLst>
              <a:ext uri="{FF2B5EF4-FFF2-40B4-BE49-F238E27FC236}">
                <a16:creationId xmlns:a16="http://schemas.microsoft.com/office/drawing/2014/main" id="{8E1DF44F-381B-44F4-B2E4-BC4D310A5735}"/>
              </a:ext>
            </a:extLst>
          </p:cNvPr>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5" name="Elipsa 8">
            <a:extLst>
              <a:ext uri="{FF2B5EF4-FFF2-40B4-BE49-F238E27FC236}">
                <a16:creationId xmlns:a16="http://schemas.microsoft.com/office/drawing/2014/main" id="{25F773CE-AA5B-44D8-A07C-DE01BA2FCF0B}"/>
              </a:ext>
            </a:extLst>
          </p:cNvPr>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4" name="Naslov 13"/>
          <p:cNvSpPr>
            <a:spLocks noGrp="1"/>
          </p:cNvSpPr>
          <p:nvPr>
            <p:ph type="ctrTitle"/>
          </p:nvPr>
        </p:nvSpPr>
        <p:spPr>
          <a:xfrm>
            <a:off x="1432560" y="359898"/>
            <a:ext cx="7406640" cy="1472184"/>
          </a:xfrm>
        </p:spPr>
        <p:txBody>
          <a:bodyPr anchor="b"/>
          <a:lstStyle>
            <a:lvl1pPr algn="l">
              <a:defRPr/>
            </a:lvl1pPr>
            <a:extLst/>
          </a:lstStyle>
          <a:p>
            <a:r>
              <a:rPr lang="sl-SI"/>
              <a:t>Kliknite, če želite urediti slog naslova matrice</a:t>
            </a:r>
            <a:endParaRPr lang="en-US"/>
          </a:p>
        </p:txBody>
      </p:sp>
      <p:sp>
        <p:nvSpPr>
          <p:cNvPr id="22" name="Podnaslov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sl-SI"/>
              <a:t>Kliknite, če želite urediti slog podnaslova matrice</a:t>
            </a:r>
            <a:endParaRPr lang="en-US"/>
          </a:p>
        </p:txBody>
      </p:sp>
      <p:sp>
        <p:nvSpPr>
          <p:cNvPr id="6" name="Ograda datuma 6">
            <a:extLst>
              <a:ext uri="{FF2B5EF4-FFF2-40B4-BE49-F238E27FC236}">
                <a16:creationId xmlns:a16="http://schemas.microsoft.com/office/drawing/2014/main" id="{D6C1038F-4F11-4247-B588-E3045596BCC9}"/>
              </a:ext>
            </a:extLst>
          </p:cNvPr>
          <p:cNvSpPr>
            <a:spLocks noGrp="1"/>
          </p:cNvSpPr>
          <p:nvPr>
            <p:ph type="dt" sz="half" idx="10"/>
          </p:nvPr>
        </p:nvSpPr>
        <p:spPr/>
        <p:txBody>
          <a:bodyPr/>
          <a:lstStyle>
            <a:lvl1pPr>
              <a:defRPr/>
            </a:lvl1pPr>
          </a:lstStyle>
          <a:p>
            <a:pPr>
              <a:defRPr/>
            </a:pPr>
            <a:fld id="{52B75180-FD47-435D-9B0E-68086E4957A7}" type="datetimeFigureOut">
              <a:rPr lang="sl-SI"/>
              <a:pPr>
                <a:defRPr/>
              </a:pPr>
              <a:t>3. 06. 2019</a:t>
            </a:fld>
            <a:endParaRPr lang="sl-SI"/>
          </a:p>
        </p:txBody>
      </p:sp>
      <p:sp>
        <p:nvSpPr>
          <p:cNvPr id="7" name="Ograda noge 19">
            <a:extLst>
              <a:ext uri="{FF2B5EF4-FFF2-40B4-BE49-F238E27FC236}">
                <a16:creationId xmlns:a16="http://schemas.microsoft.com/office/drawing/2014/main" id="{10135A39-0792-4749-9A3A-F539F9A4DCBE}"/>
              </a:ext>
            </a:extLst>
          </p:cNvPr>
          <p:cNvSpPr>
            <a:spLocks noGrp="1"/>
          </p:cNvSpPr>
          <p:nvPr>
            <p:ph type="ftr" sz="quarter" idx="11"/>
          </p:nvPr>
        </p:nvSpPr>
        <p:spPr/>
        <p:txBody>
          <a:bodyPr/>
          <a:lstStyle>
            <a:lvl1pPr>
              <a:defRPr/>
            </a:lvl1pPr>
          </a:lstStyle>
          <a:p>
            <a:pPr>
              <a:defRPr/>
            </a:pPr>
            <a:endParaRPr lang="sl-SI"/>
          </a:p>
        </p:txBody>
      </p:sp>
      <p:sp>
        <p:nvSpPr>
          <p:cNvPr id="8" name="Ograda številke diapozitiva 9">
            <a:extLst>
              <a:ext uri="{FF2B5EF4-FFF2-40B4-BE49-F238E27FC236}">
                <a16:creationId xmlns:a16="http://schemas.microsoft.com/office/drawing/2014/main" id="{6DE584A0-537A-447C-A40D-B3E98F2A0037}"/>
              </a:ext>
            </a:extLst>
          </p:cNvPr>
          <p:cNvSpPr>
            <a:spLocks noGrp="1"/>
          </p:cNvSpPr>
          <p:nvPr>
            <p:ph type="sldNum" sz="quarter" idx="12"/>
          </p:nvPr>
        </p:nvSpPr>
        <p:spPr/>
        <p:txBody>
          <a:bodyPr/>
          <a:lstStyle>
            <a:lvl1pPr>
              <a:defRPr/>
            </a:lvl1pPr>
          </a:lstStyle>
          <a:p>
            <a:fld id="{27180644-84FD-4BDA-BE5D-54E22ABCA202}" type="slidenum">
              <a:rPr lang="sl-SI" altLang="sl-SI"/>
              <a:pPr/>
              <a:t>‹#›</a:t>
            </a:fld>
            <a:endParaRPr lang="sl-SI" altLang="sl-SI"/>
          </a:p>
        </p:txBody>
      </p:sp>
    </p:spTree>
    <p:extLst>
      <p:ext uri="{BB962C8B-B14F-4D97-AF65-F5344CB8AC3E}">
        <p14:creationId xmlns:p14="http://schemas.microsoft.com/office/powerpoint/2010/main" val="122092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3" name="Ograda navpičnega besedila 2"/>
          <p:cNvSpPr>
            <a:spLocks noGrp="1"/>
          </p:cNvSpPr>
          <p:nvPr>
            <p:ph type="body" orient="vert" idx="1"/>
          </p:nvPr>
        </p:nvSpPr>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23">
            <a:extLst>
              <a:ext uri="{FF2B5EF4-FFF2-40B4-BE49-F238E27FC236}">
                <a16:creationId xmlns:a16="http://schemas.microsoft.com/office/drawing/2014/main" id="{20B66854-BDBC-4568-8DA4-B4CEF20A36C7}"/>
              </a:ext>
            </a:extLst>
          </p:cNvPr>
          <p:cNvSpPr>
            <a:spLocks noGrp="1"/>
          </p:cNvSpPr>
          <p:nvPr>
            <p:ph type="dt" sz="half" idx="10"/>
          </p:nvPr>
        </p:nvSpPr>
        <p:spPr/>
        <p:txBody>
          <a:bodyPr/>
          <a:lstStyle>
            <a:lvl1pPr>
              <a:defRPr/>
            </a:lvl1pPr>
          </a:lstStyle>
          <a:p>
            <a:pPr>
              <a:defRPr/>
            </a:pPr>
            <a:fld id="{240E9654-60A5-4145-B74C-7A11527884DA}" type="datetimeFigureOut">
              <a:rPr lang="sl-SI"/>
              <a:pPr>
                <a:defRPr/>
              </a:pPr>
              <a:t>3. 06. 2019</a:t>
            </a:fld>
            <a:endParaRPr lang="sl-SI"/>
          </a:p>
        </p:txBody>
      </p:sp>
      <p:sp>
        <p:nvSpPr>
          <p:cNvPr id="5" name="Ograda noge 9">
            <a:extLst>
              <a:ext uri="{FF2B5EF4-FFF2-40B4-BE49-F238E27FC236}">
                <a16:creationId xmlns:a16="http://schemas.microsoft.com/office/drawing/2014/main" id="{A9A72332-1D4C-4125-B726-8B1D5C1DC858}"/>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21">
            <a:extLst>
              <a:ext uri="{FF2B5EF4-FFF2-40B4-BE49-F238E27FC236}">
                <a16:creationId xmlns:a16="http://schemas.microsoft.com/office/drawing/2014/main" id="{7B232416-C6A3-4EF3-BFFD-9FB0B7E13187}"/>
              </a:ext>
            </a:extLst>
          </p:cNvPr>
          <p:cNvSpPr>
            <a:spLocks noGrp="1"/>
          </p:cNvSpPr>
          <p:nvPr>
            <p:ph type="sldNum" sz="quarter" idx="12"/>
          </p:nvPr>
        </p:nvSpPr>
        <p:spPr/>
        <p:txBody>
          <a:bodyPr/>
          <a:lstStyle>
            <a:lvl1pPr>
              <a:defRPr/>
            </a:lvl1pPr>
          </a:lstStyle>
          <a:p>
            <a:fld id="{40A93B41-A6F8-43C7-AA7F-45F0F85490EE}" type="slidenum">
              <a:rPr lang="sl-SI" altLang="sl-SI"/>
              <a:pPr/>
              <a:t>‹#›</a:t>
            </a:fld>
            <a:endParaRPr lang="sl-SI" altLang="sl-SI"/>
          </a:p>
        </p:txBody>
      </p:sp>
    </p:spTree>
    <p:extLst>
      <p:ext uri="{BB962C8B-B14F-4D97-AF65-F5344CB8AC3E}">
        <p14:creationId xmlns:p14="http://schemas.microsoft.com/office/powerpoint/2010/main" val="1677824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858000" y="274639"/>
            <a:ext cx="1828800" cy="5851525"/>
          </a:xfrm>
        </p:spPr>
        <p:txBody>
          <a:bodyPr vert="eaVert"/>
          <a:lstStyle/>
          <a:p>
            <a:r>
              <a:rPr lang="sl-SI"/>
              <a:t>Kliknite, če želite urediti slog naslova matrice</a:t>
            </a:r>
            <a:endParaRPr lang="en-US"/>
          </a:p>
        </p:txBody>
      </p:sp>
      <p:sp>
        <p:nvSpPr>
          <p:cNvPr id="3" name="Ograda navpičnega besedila 2"/>
          <p:cNvSpPr>
            <a:spLocks noGrp="1"/>
          </p:cNvSpPr>
          <p:nvPr>
            <p:ph type="body" orient="vert" idx="1"/>
          </p:nvPr>
        </p:nvSpPr>
        <p:spPr>
          <a:xfrm>
            <a:off x="1143000" y="274640"/>
            <a:ext cx="5562600" cy="5851525"/>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23">
            <a:extLst>
              <a:ext uri="{FF2B5EF4-FFF2-40B4-BE49-F238E27FC236}">
                <a16:creationId xmlns:a16="http://schemas.microsoft.com/office/drawing/2014/main" id="{928047C2-1040-445D-8CF0-57942D62510D}"/>
              </a:ext>
            </a:extLst>
          </p:cNvPr>
          <p:cNvSpPr>
            <a:spLocks noGrp="1"/>
          </p:cNvSpPr>
          <p:nvPr>
            <p:ph type="dt" sz="half" idx="10"/>
          </p:nvPr>
        </p:nvSpPr>
        <p:spPr/>
        <p:txBody>
          <a:bodyPr/>
          <a:lstStyle>
            <a:lvl1pPr>
              <a:defRPr/>
            </a:lvl1pPr>
          </a:lstStyle>
          <a:p>
            <a:pPr>
              <a:defRPr/>
            </a:pPr>
            <a:fld id="{9206BA69-A621-46A2-B94B-AEB859A4AEC0}" type="datetimeFigureOut">
              <a:rPr lang="sl-SI"/>
              <a:pPr>
                <a:defRPr/>
              </a:pPr>
              <a:t>3. 06. 2019</a:t>
            </a:fld>
            <a:endParaRPr lang="sl-SI"/>
          </a:p>
        </p:txBody>
      </p:sp>
      <p:sp>
        <p:nvSpPr>
          <p:cNvPr id="5" name="Ograda noge 9">
            <a:extLst>
              <a:ext uri="{FF2B5EF4-FFF2-40B4-BE49-F238E27FC236}">
                <a16:creationId xmlns:a16="http://schemas.microsoft.com/office/drawing/2014/main" id="{3170EA48-5377-44C3-8067-E45528FB348D}"/>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21">
            <a:extLst>
              <a:ext uri="{FF2B5EF4-FFF2-40B4-BE49-F238E27FC236}">
                <a16:creationId xmlns:a16="http://schemas.microsoft.com/office/drawing/2014/main" id="{919BBB2F-FA4B-4B54-A0D2-3DFA7B762C45}"/>
              </a:ext>
            </a:extLst>
          </p:cNvPr>
          <p:cNvSpPr>
            <a:spLocks noGrp="1"/>
          </p:cNvSpPr>
          <p:nvPr>
            <p:ph type="sldNum" sz="quarter" idx="12"/>
          </p:nvPr>
        </p:nvSpPr>
        <p:spPr/>
        <p:txBody>
          <a:bodyPr/>
          <a:lstStyle>
            <a:lvl1pPr>
              <a:defRPr/>
            </a:lvl1pPr>
          </a:lstStyle>
          <a:p>
            <a:fld id="{FFB9B94B-F2FB-4736-96AB-F820DEB85473}" type="slidenum">
              <a:rPr lang="sl-SI" altLang="sl-SI"/>
              <a:pPr/>
              <a:t>‹#›</a:t>
            </a:fld>
            <a:endParaRPr lang="sl-SI" altLang="sl-SI"/>
          </a:p>
        </p:txBody>
      </p:sp>
    </p:spTree>
    <p:extLst>
      <p:ext uri="{BB962C8B-B14F-4D97-AF65-F5344CB8AC3E}">
        <p14:creationId xmlns:p14="http://schemas.microsoft.com/office/powerpoint/2010/main" val="1514768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3" name="Ograda vsebine 2"/>
          <p:cNvSpPr>
            <a:spLocks noGrp="1"/>
          </p:cNvSpPr>
          <p:nvPr>
            <p:ph idx="1"/>
          </p:nvPr>
        </p:nvSpPr>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23">
            <a:extLst>
              <a:ext uri="{FF2B5EF4-FFF2-40B4-BE49-F238E27FC236}">
                <a16:creationId xmlns:a16="http://schemas.microsoft.com/office/drawing/2014/main" id="{C563554F-899E-4120-81D5-B8ECCF59D79E}"/>
              </a:ext>
            </a:extLst>
          </p:cNvPr>
          <p:cNvSpPr>
            <a:spLocks noGrp="1"/>
          </p:cNvSpPr>
          <p:nvPr>
            <p:ph type="dt" sz="half" idx="10"/>
          </p:nvPr>
        </p:nvSpPr>
        <p:spPr/>
        <p:txBody>
          <a:bodyPr/>
          <a:lstStyle>
            <a:lvl1pPr>
              <a:defRPr/>
            </a:lvl1pPr>
          </a:lstStyle>
          <a:p>
            <a:pPr>
              <a:defRPr/>
            </a:pPr>
            <a:fld id="{D1C9A53B-E1D3-4FDD-B436-CB8CEC131594}" type="datetimeFigureOut">
              <a:rPr lang="sl-SI"/>
              <a:pPr>
                <a:defRPr/>
              </a:pPr>
              <a:t>3. 06. 2019</a:t>
            </a:fld>
            <a:endParaRPr lang="sl-SI"/>
          </a:p>
        </p:txBody>
      </p:sp>
      <p:sp>
        <p:nvSpPr>
          <p:cNvPr id="5" name="Ograda noge 9">
            <a:extLst>
              <a:ext uri="{FF2B5EF4-FFF2-40B4-BE49-F238E27FC236}">
                <a16:creationId xmlns:a16="http://schemas.microsoft.com/office/drawing/2014/main" id="{7A69DE96-E3D1-4B2D-BE0A-0D9587231F97}"/>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21">
            <a:extLst>
              <a:ext uri="{FF2B5EF4-FFF2-40B4-BE49-F238E27FC236}">
                <a16:creationId xmlns:a16="http://schemas.microsoft.com/office/drawing/2014/main" id="{74ED432C-7443-4718-869A-CD14D7413AF3}"/>
              </a:ext>
            </a:extLst>
          </p:cNvPr>
          <p:cNvSpPr>
            <a:spLocks noGrp="1"/>
          </p:cNvSpPr>
          <p:nvPr>
            <p:ph type="sldNum" sz="quarter" idx="12"/>
          </p:nvPr>
        </p:nvSpPr>
        <p:spPr/>
        <p:txBody>
          <a:bodyPr/>
          <a:lstStyle>
            <a:lvl1pPr>
              <a:defRPr/>
            </a:lvl1pPr>
          </a:lstStyle>
          <a:p>
            <a:fld id="{727D1739-8B9A-42D5-BC21-430C876615C2}" type="slidenum">
              <a:rPr lang="sl-SI" altLang="sl-SI"/>
              <a:pPr/>
              <a:t>‹#›</a:t>
            </a:fld>
            <a:endParaRPr lang="sl-SI" altLang="sl-SI"/>
          </a:p>
        </p:txBody>
      </p:sp>
    </p:spTree>
    <p:extLst>
      <p:ext uri="{BB962C8B-B14F-4D97-AF65-F5344CB8AC3E}">
        <p14:creationId xmlns:p14="http://schemas.microsoft.com/office/powerpoint/2010/main" val="750361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4" name="Pravokotnik 6">
            <a:extLst>
              <a:ext uri="{FF2B5EF4-FFF2-40B4-BE49-F238E27FC236}">
                <a16:creationId xmlns:a16="http://schemas.microsoft.com/office/drawing/2014/main" id="{1F0A816E-63BB-4E6A-AAA0-63B963EBB06E}"/>
              </a:ext>
            </a:extLst>
          </p:cNvPr>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Pravokotnik 9">
            <a:extLst>
              <a:ext uri="{FF2B5EF4-FFF2-40B4-BE49-F238E27FC236}">
                <a16:creationId xmlns:a16="http://schemas.microsoft.com/office/drawing/2014/main" id="{4453491F-ED83-4112-BCA5-F98641EBF13F}"/>
              </a:ext>
            </a:extLst>
          </p:cNvPr>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Elipsa 7">
            <a:extLst>
              <a:ext uri="{FF2B5EF4-FFF2-40B4-BE49-F238E27FC236}">
                <a16:creationId xmlns:a16="http://schemas.microsoft.com/office/drawing/2014/main" id="{1A29BBB7-5E49-4FFD-9057-1DC1D335A5CF}"/>
              </a:ext>
            </a:extLst>
          </p:cNvPr>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7" name="Elipsa 8">
            <a:extLst>
              <a:ext uri="{FF2B5EF4-FFF2-40B4-BE49-F238E27FC236}">
                <a16:creationId xmlns:a16="http://schemas.microsoft.com/office/drawing/2014/main" id="{2AAC9972-448E-4AB4-AA6C-259375734941}"/>
              </a:ext>
            </a:extLst>
          </p:cNvPr>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 name="Naslov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sl-SI"/>
              <a:t>Kliknite, če želite urediti slog naslova matrice</a:t>
            </a:r>
            <a:endParaRPr lang="en-US"/>
          </a:p>
        </p:txBody>
      </p:sp>
      <p:sp>
        <p:nvSpPr>
          <p:cNvPr id="3" name="Ograda besedila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sl-SI"/>
              <a:t>Kliknite, če želite urediti sloge besedila matrice</a:t>
            </a:r>
          </a:p>
        </p:txBody>
      </p:sp>
      <p:sp>
        <p:nvSpPr>
          <p:cNvPr id="8" name="Ograda datuma 3">
            <a:extLst>
              <a:ext uri="{FF2B5EF4-FFF2-40B4-BE49-F238E27FC236}">
                <a16:creationId xmlns:a16="http://schemas.microsoft.com/office/drawing/2014/main" id="{FA590325-8265-43BD-8EFD-A83ED9762A57}"/>
              </a:ext>
            </a:extLst>
          </p:cNvPr>
          <p:cNvSpPr>
            <a:spLocks noGrp="1"/>
          </p:cNvSpPr>
          <p:nvPr>
            <p:ph type="dt" sz="half" idx="10"/>
          </p:nvPr>
        </p:nvSpPr>
        <p:spPr/>
        <p:txBody>
          <a:bodyPr/>
          <a:lstStyle>
            <a:lvl1pPr>
              <a:defRPr/>
            </a:lvl1pPr>
          </a:lstStyle>
          <a:p>
            <a:pPr>
              <a:defRPr/>
            </a:pPr>
            <a:fld id="{084CF833-8AAD-43EA-B953-05061802BB36}" type="datetimeFigureOut">
              <a:rPr lang="sl-SI"/>
              <a:pPr>
                <a:defRPr/>
              </a:pPr>
              <a:t>3. 06. 2019</a:t>
            </a:fld>
            <a:endParaRPr lang="sl-SI"/>
          </a:p>
        </p:txBody>
      </p:sp>
      <p:sp>
        <p:nvSpPr>
          <p:cNvPr id="9" name="Ograda noge 4">
            <a:extLst>
              <a:ext uri="{FF2B5EF4-FFF2-40B4-BE49-F238E27FC236}">
                <a16:creationId xmlns:a16="http://schemas.microsoft.com/office/drawing/2014/main" id="{39B00261-E85E-453D-A06B-60ED70C8FA7F}"/>
              </a:ext>
            </a:extLst>
          </p:cNvPr>
          <p:cNvSpPr>
            <a:spLocks noGrp="1"/>
          </p:cNvSpPr>
          <p:nvPr>
            <p:ph type="ftr" sz="quarter" idx="11"/>
          </p:nvPr>
        </p:nvSpPr>
        <p:spPr/>
        <p:txBody>
          <a:bodyPr/>
          <a:lstStyle>
            <a:lvl1pPr>
              <a:defRPr/>
            </a:lvl1pPr>
          </a:lstStyle>
          <a:p>
            <a:pPr>
              <a:defRPr/>
            </a:pPr>
            <a:endParaRPr lang="sl-SI"/>
          </a:p>
        </p:txBody>
      </p:sp>
      <p:sp>
        <p:nvSpPr>
          <p:cNvPr id="10" name="Ograda številke diapozitiva 5">
            <a:extLst>
              <a:ext uri="{FF2B5EF4-FFF2-40B4-BE49-F238E27FC236}">
                <a16:creationId xmlns:a16="http://schemas.microsoft.com/office/drawing/2014/main" id="{C3C6F9E3-F36B-40B3-910E-40AE38A92C49}"/>
              </a:ext>
            </a:extLst>
          </p:cNvPr>
          <p:cNvSpPr>
            <a:spLocks noGrp="1"/>
          </p:cNvSpPr>
          <p:nvPr>
            <p:ph type="sldNum" sz="quarter" idx="12"/>
          </p:nvPr>
        </p:nvSpPr>
        <p:spPr/>
        <p:txBody>
          <a:bodyPr/>
          <a:lstStyle>
            <a:lvl1pPr>
              <a:defRPr/>
            </a:lvl1pPr>
          </a:lstStyle>
          <a:p>
            <a:fld id="{C49C2DBD-FBFE-4A32-A21A-5D7E38242E33}" type="slidenum">
              <a:rPr lang="sl-SI" altLang="sl-SI"/>
              <a:pPr/>
              <a:t>‹#›</a:t>
            </a:fld>
            <a:endParaRPr lang="sl-SI" altLang="sl-SI"/>
          </a:p>
        </p:txBody>
      </p:sp>
    </p:spTree>
    <p:extLst>
      <p:ext uri="{BB962C8B-B14F-4D97-AF65-F5344CB8AC3E}">
        <p14:creationId xmlns:p14="http://schemas.microsoft.com/office/powerpoint/2010/main" val="2231453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a:xfrm>
            <a:off x="1435608" y="274320"/>
            <a:ext cx="7498080" cy="1143000"/>
          </a:xfrm>
        </p:spPr>
        <p:txBody>
          <a:bodyPr/>
          <a:lstStyle/>
          <a:p>
            <a:r>
              <a:rPr lang="sl-SI"/>
              <a:t>Kliknite, če želite urediti slog naslova matrice</a:t>
            </a:r>
            <a:endParaRPr lang="en-US"/>
          </a:p>
        </p:txBody>
      </p:sp>
      <p:sp>
        <p:nvSpPr>
          <p:cNvPr id="3" name="Ograda vsebine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vsebine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Ograda datuma 23">
            <a:extLst>
              <a:ext uri="{FF2B5EF4-FFF2-40B4-BE49-F238E27FC236}">
                <a16:creationId xmlns:a16="http://schemas.microsoft.com/office/drawing/2014/main" id="{4D809248-F60C-43FC-B506-99485B1F9F14}"/>
              </a:ext>
            </a:extLst>
          </p:cNvPr>
          <p:cNvSpPr>
            <a:spLocks noGrp="1"/>
          </p:cNvSpPr>
          <p:nvPr>
            <p:ph type="dt" sz="half" idx="10"/>
          </p:nvPr>
        </p:nvSpPr>
        <p:spPr/>
        <p:txBody>
          <a:bodyPr/>
          <a:lstStyle>
            <a:lvl1pPr>
              <a:defRPr/>
            </a:lvl1pPr>
          </a:lstStyle>
          <a:p>
            <a:pPr>
              <a:defRPr/>
            </a:pPr>
            <a:fld id="{BDF8C216-D505-4CDB-B469-3149A2228491}" type="datetimeFigureOut">
              <a:rPr lang="sl-SI"/>
              <a:pPr>
                <a:defRPr/>
              </a:pPr>
              <a:t>3. 06. 2019</a:t>
            </a:fld>
            <a:endParaRPr lang="sl-SI"/>
          </a:p>
        </p:txBody>
      </p:sp>
      <p:sp>
        <p:nvSpPr>
          <p:cNvPr id="6" name="Ograda noge 9">
            <a:extLst>
              <a:ext uri="{FF2B5EF4-FFF2-40B4-BE49-F238E27FC236}">
                <a16:creationId xmlns:a16="http://schemas.microsoft.com/office/drawing/2014/main" id="{C65F48EC-E934-4BBC-B675-4F2AE806DD67}"/>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21">
            <a:extLst>
              <a:ext uri="{FF2B5EF4-FFF2-40B4-BE49-F238E27FC236}">
                <a16:creationId xmlns:a16="http://schemas.microsoft.com/office/drawing/2014/main" id="{5469E65F-97A7-4776-AA82-7ECCCCBC359B}"/>
              </a:ext>
            </a:extLst>
          </p:cNvPr>
          <p:cNvSpPr>
            <a:spLocks noGrp="1"/>
          </p:cNvSpPr>
          <p:nvPr>
            <p:ph type="sldNum" sz="quarter" idx="12"/>
          </p:nvPr>
        </p:nvSpPr>
        <p:spPr/>
        <p:txBody>
          <a:bodyPr/>
          <a:lstStyle>
            <a:lvl1pPr>
              <a:defRPr/>
            </a:lvl1pPr>
          </a:lstStyle>
          <a:p>
            <a:fld id="{18C0D34B-C814-47BF-BC6B-7E74D0E84290}" type="slidenum">
              <a:rPr lang="sl-SI" altLang="sl-SI"/>
              <a:pPr/>
              <a:t>‹#›</a:t>
            </a:fld>
            <a:endParaRPr lang="sl-SI" altLang="sl-SI"/>
          </a:p>
        </p:txBody>
      </p:sp>
    </p:spTree>
    <p:extLst>
      <p:ext uri="{BB962C8B-B14F-4D97-AF65-F5344CB8AC3E}">
        <p14:creationId xmlns:p14="http://schemas.microsoft.com/office/powerpoint/2010/main" val="1704069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5160336"/>
            <a:ext cx="8229600" cy="1143000"/>
          </a:xfrm>
        </p:spPr>
        <p:txBody>
          <a:bodyPr/>
          <a:lstStyle>
            <a:lvl1pPr algn="ctr">
              <a:defRPr sz="4500" b="1" cap="none" baseline="0"/>
            </a:lvl1pPr>
            <a:extLst/>
          </a:lstStyle>
          <a:p>
            <a:r>
              <a:rPr lang="sl-SI"/>
              <a:t>Kliknite, če želite urediti slog naslova matrice</a:t>
            </a:r>
            <a:endParaRPr lang="en-US"/>
          </a:p>
        </p:txBody>
      </p:sp>
      <p:sp>
        <p:nvSpPr>
          <p:cNvPr id="3" name="Ograda besedila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sl-SI"/>
              <a:t>Kliknite, če želite urediti sloge besedila matrice</a:t>
            </a:r>
          </a:p>
        </p:txBody>
      </p:sp>
      <p:sp>
        <p:nvSpPr>
          <p:cNvPr id="4" name="Ograda besedila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sl-SI"/>
              <a:t>Kliknite, če želite urediti sloge besedila matrice</a:t>
            </a:r>
          </a:p>
        </p:txBody>
      </p:sp>
      <p:sp>
        <p:nvSpPr>
          <p:cNvPr id="5" name="Ograda vsebine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6" name="Ograda vsebine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Ograda datuma 6">
            <a:extLst>
              <a:ext uri="{FF2B5EF4-FFF2-40B4-BE49-F238E27FC236}">
                <a16:creationId xmlns:a16="http://schemas.microsoft.com/office/drawing/2014/main" id="{EAA9EA6E-691A-433C-A1AC-47E21830EFEC}"/>
              </a:ext>
            </a:extLst>
          </p:cNvPr>
          <p:cNvSpPr>
            <a:spLocks noGrp="1"/>
          </p:cNvSpPr>
          <p:nvPr>
            <p:ph type="dt" sz="half" idx="10"/>
          </p:nvPr>
        </p:nvSpPr>
        <p:spPr/>
        <p:txBody>
          <a:bodyPr/>
          <a:lstStyle>
            <a:lvl1pPr>
              <a:defRPr/>
            </a:lvl1pPr>
          </a:lstStyle>
          <a:p>
            <a:pPr>
              <a:defRPr/>
            </a:pPr>
            <a:fld id="{9FBE2E0F-3E51-441B-8544-9EEED74DE94C}" type="datetimeFigureOut">
              <a:rPr lang="sl-SI"/>
              <a:pPr>
                <a:defRPr/>
              </a:pPr>
              <a:t>3. 06. 2019</a:t>
            </a:fld>
            <a:endParaRPr lang="sl-SI"/>
          </a:p>
        </p:txBody>
      </p:sp>
      <p:sp>
        <p:nvSpPr>
          <p:cNvPr id="8" name="Ograda noge 7">
            <a:extLst>
              <a:ext uri="{FF2B5EF4-FFF2-40B4-BE49-F238E27FC236}">
                <a16:creationId xmlns:a16="http://schemas.microsoft.com/office/drawing/2014/main" id="{CBFC7EFB-D0A6-43A9-8D0E-2EC4F022A996}"/>
              </a:ext>
            </a:extLst>
          </p:cNvPr>
          <p:cNvSpPr>
            <a:spLocks noGrp="1"/>
          </p:cNvSpPr>
          <p:nvPr>
            <p:ph type="ftr" sz="quarter" idx="11"/>
          </p:nvPr>
        </p:nvSpPr>
        <p:spPr/>
        <p:txBody>
          <a:bodyPr/>
          <a:lstStyle>
            <a:lvl1pPr>
              <a:defRPr/>
            </a:lvl1pPr>
          </a:lstStyle>
          <a:p>
            <a:pPr>
              <a:defRPr/>
            </a:pPr>
            <a:endParaRPr lang="sl-SI"/>
          </a:p>
        </p:txBody>
      </p:sp>
      <p:sp>
        <p:nvSpPr>
          <p:cNvPr id="9" name="Ograda številke diapozitiva 8">
            <a:extLst>
              <a:ext uri="{FF2B5EF4-FFF2-40B4-BE49-F238E27FC236}">
                <a16:creationId xmlns:a16="http://schemas.microsoft.com/office/drawing/2014/main" id="{9A3EE005-9C61-468D-9C1B-9A0626161659}"/>
              </a:ext>
            </a:extLst>
          </p:cNvPr>
          <p:cNvSpPr>
            <a:spLocks noGrp="1"/>
          </p:cNvSpPr>
          <p:nvPr>
            <p:ph type="sldNum" sz="quarter" idx="12"/>
          </p:nvPr>
        </p:nvSpPr>
        <p:spPr/>
        <p:txBody>
          <a:bodyPr/>
          <a:lstStyle>
            <a:lvl1pPr>
              <a:defRPr/>
            </a:lvl1pPr>
          </a:lstStyle>
          <a:p>
            <a:fld id="{3C0CF634-C1A6-43DF-AF26-BF4B44559FD7}" type="slidenum">
              <a:rPr lang="sl-SI" altLang="sl-SI"/>
              <a:pPr/>
              <a:t>‹#›</a:t>
            </a:fld>
            <a:endParaRPr lang="sl-SI" altLang="sl-SI"/>
          </a:p>
        </p:txBody>
      </p:sp>
    </p:spTree>
    <p:extLst>
      <p:ext uri="{BB962C8B-B14F-4D97-AF65-F5344CB8AC3E}">
        <p14:creationId xmlns:p14="http://schemas.microsoft.com/office/powerpoint/2010/main" val="1534328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1435608" y="274320"/>
            <a:ext cx="7498080" cy="1143000"/>
          </a:xfrm>
        </p:spPr>
        <p:txBody>
          <a:bodyPr/>
          <a:lstStyle/>
          <a:p>
            <a:r>
              <a:rPr lang="sl-SI"/>
              <a:t>Kliknite, če želite urediti slog naslova matrice</a:t>
            </a:r>
            <a:endParaRPr lang="en-US"/>
          </a:p>
        </p:txBody>
      </p:sp>
      <p:sp>
        <p:nvSpPr>
          <p:cNvPr id="3" name="Ograda datuma 23">
            <a:extLst>
              <a:ext uri="{FF2B5EF4-FFF2-40B4-BE49-F238E27FC236}">
                <a16:creationId xmlns:a16="http://schemas.microsoft.com/office/drawing/2014/main" id="{E794664C-5A9B-44FE-9EAB-2549ED44BB6E}"/>
              </a:ext>
            </a:extLst>
          </p:cNvPr>
          <p:cNvSpPr>
            <a:spLocks noGrp="1"/>
          </p:cNvSpPr>
          <p:nvPr>
            <p:ph type="dt" sz="half" idx="10"/>
          </p:nvPr>
        </p:nvSpPr>
        <p:spPr/>
        <p:txBody>
          <a:bodyPr/>
          <a:lstStyle>
            <a:lvl1pPr>
              <a:defRPr/>
            </a:lvl1pPr>
          </a:lstStyle>
          <a:p>
            <a:pPr>
              <a:defRPr/>
            </a:pPr>
            <a:fld id="{EF97F6A4-0F1E-4B0D-B1D7-413655594DAD}" type="datetimeFigureOut">
              <a:rPr lang="sl-SI"/>
              <a:pPr>
                <a:defRPr/>
              </a:pPr>
              <a:t>3. 06. 2019</a:t>
            </a:fld>
            <a:endParaRPr lang="sl-SI"/>
          </a:p>
        </p:txBody>
      </p:sp>
      <p:sp>
        <p:nvSpPr>
          <p:cNvPr id="4" name="Ograda noge 9">
            <a:extLst>
              <a:ext uri="{FF2B5EF4-FFF2-40B4-BE49-F238E27FC236}">
                <a16:creationId xmlns:a16="http://schemas.microsoft.com/office/drawing/2014/main" id="{9631F3C5-2B5A-440A-B51A-33976B9D0E15}"/>
              </a:ext>
            </a:extLst>
          </p:cNvPr>
          <p:cNvSpPr>
            <a:spLocks noGrp="1"/>
          </p:cNvSpPr>
          <p:nvPr>
            <p:ph type="ftr" sz="quarter" idx="11"/>
          </p:nvPr>
        </p:nvSpPr>
        <p:spPr/>
        <p:txBody>
          <a:bodyPr/>
          <a:lstStyle>
            <a:lvl1pPr>
              <a:defRPr/>
            </a:lvl1pPr>
          </a:lstStyle>
          <a:p>
            <a:pPr>
              <a:defRPr/>
            </a:pPr>
            <a:endParaRPr lang="sl-SI"/>
          </a:p>
        </p:txBody>
      </p:sp>
      <p:sp>
        <p:nvSpPr>
          <p:cNvPr id="5" name="Ograda številke diapozitiva 21">
            <a:extLst>
              <a:ext uri="{FF2B5EF4-FFF2-40B4-BE49-F238E27FC236}">
                <a16:creationId xmlns:a16="http://schemas.microsoft.com/office/drawing/2014/main" id="{09BBC591-FAE5-4903-93AF-1C76CBC812BD}"/>
              </a:ext>
            </a:extLst>
          </p:cNvPr>
          <p:cNvSpPr>
            <a:spLocks noGrp="1"/>
          </p:cNvSpPr>
          <p:nvPr>
            <p:ph type="sldNum" sz="quarter" idx="12"/>
          </p:nvPr>
        </p:nvSpPr>
        <p:spPr/>
        <p:txBody>
          <a:bodyPr/>
          <a:lstStyle>
            <a:lvl1pPr>
              <a:defRPr/>
            </a:lvl1pPr>
          </a:lstStyle>
          <a:p>
            <a:fld id="{F4AF2563-395E-43C9-B96D-F03C29CF1FDE}" type="slidenum">
              <a:rPr lang="sl-SI" altLang="sl-SI"/>
              <a:pPr/>
              <a:t>‹#›</a:t>
            </a:fld>
            <a:endParaRPr lang="sl-SI" altLang="sl-SI"/>
          </a:p>
        </p:txBody>
      </p:sp>
    </p:spTree>
    <p:extLst>
      <p:ext uri="{BB962C8B-B14F-4D97-AF65-F5344CB8AC3E}">
        <p14:creationId xmlns:p14="http://schemas.microsoft.com/office/powerpoint/2010/main" val="87340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2" name="Pravokotnik 4">
            <a:extLst>
              <a:ext uri="{FF2B5EF4-FFF2-40B4-BE49-F238E27FC236}">
                <a16:creationId xmlns:a16="http://schemas.microsoft.com/office/drawing/2014/main" id="{00428922-674F-46CD-853B-23D683B1496F}"/>
              </a:ext>
            </a:extLst>
          </p:cNvPr>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ravokotnik 5">
            <a:extLst>
              <a:ext uri="{FF2B5EF4-FFF2-40B4-BE49-F238E27FC236}">
                <a16:creationId xmlns:a16="http://schemas.microsoft.com/office/drawing/2014/main" id="{87C63F13-7422-4BB9-BD21-FD024E99B860}"/>
              </a:ext>
            </a:extLst>
          </p:cNvPr>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Ograda datuma 1">
            <a:extLst>
              <a:ext uri="{FF2B5EF4-FFF2-40B4-BE49-F238E27FC236}">
                <a16:creationId xmlns:a16="http://schemas.microsoft.com/office/drawing/2014/main" id="{35A941D2-32F0-4160-B13D-F52BCE5A802B}"/>
              </a:ext>
            </a:extLst>
          </p:cNvPr>
          <p:cNvSpPr>
            <a:spLocks noGrp="1"/>
          </p:cNvSpPr>
          <p:nvPr>
            <p:ph type="dt" sz="half" idx="10"/>
          </p:nvPr>
        </p:nvSpPr>
        <p:spPr/>
        <p:txBody>
          <a:bodyPr/>
          <a:lstStyle>
            <a:lvl1pPr>
              <a:defRPr/>
            </a:lvl1pPr>
          </a:lstStyle>
          <a:p>
            <a:pPr>
              <a:defRPr/>
            </a:pPr>
            <a:fld id="{CD6AD76F-76B2-4DE8-851F-1B2F840EF533}" type="datetimeFigureOut">
              <a:rPr lang="sl-SI"/>
              <a:pPr>
                <a:defRPr/>
              </a:pPr>
              <a:t>3. 06. 2019</a:t>
            </a:fld>
            <a:endParaRPr lang="sl-SI"/>
          </a:p>
        </p:txBody>
      </p:sp>
      <p:sp>
        <p:nvSpPr>
          <p:cNvPr id="5" name="Ograda noge 2">
            <a:extLst>
              <a:ext uri="{FF2B5EF4-FFF2-40B4-BE49-F238E27FC236}">
                <a16:creationId xmlns:a16="http://schemas.microsoft.com/office/drawing/2014/main" id="{C03E5FE2-C220-461F-A795-FDF8A9CB70A7}"/>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3">
            <a:extLst>
              <a:ext uri="{FF2B5EF4-FFF2-40B4-BE49-F238E27FC236}">
                <a16:creationId xmlns:a16="http://schemas.microsoft.com/office/drawing/2014/main" id="{76DED8DA-BAA4-446D-8CA1-CD9056CF39D4}"/>
              </a:ext>
            </a:extLst>
          </p:cNvPr>
          <p:cNvSpPr>
            <a:spLocks noGrp="1"/>
          </p:cNvSpPr>
          <p:nvPr>
            <p:ph type="sldNum" sz="quarter" idx="12"/>
          </p:nvPr>
        </p:nvSpPr>
        <p:spPr/>
        <p:txBody>
          <a:bodyPr/>
          <a:lstStyle>
            <a:lvl1pPr>
              <a:defRPr/>
            </a:lvl1pPr>
          </a:lstStyle>
          <a:p>
            <a:fld id="{213FEC71-516E-40E5-BE1D-5F0C78B11500}" type="slidenum">
              <a:rPr lang="sl-SI" altLang="sl-SI"/>
              <a:pPr/>
              <a:t>‹#›</a:t>
            </a:fld>
            <a:endParaRPr lang="sl-SI" altLang="sl-SI"/>
          </a:p>
        </p:txBody>
      </p:sp>
    </p:spTree>
    <p:extLst>
      <p:ext uri="{BB962C8B-B14F-4D97-AF65-F5344CB8AC3E}">
        <p14:creationId xmlns:p14="http://schemas.microsoft.com/office/powerpoint/2010/main" val="1246065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sl-SI"/>
              <a:t>Kliknite, če želite urediti slog naslova matrice</a:t>
            </a:r>
            <a:endParaRPr lang="en-US"/>
          </a:p>
        </p:txBody>
      </p:sp>
      <p:sp>
        <p:nvSpPr>
          <p:cNvPr id="3" name="Ograda besedila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sl-SI"/>
              <a:t>Kliknite, če želite urediti sloge besedila matrice</a:t>
            </a:r>
          </a:p>
        </p:txBody>
      </p:sp>
      <p:sp>
        <p:nvSpPr>
          <p:cNvPr id="4" name="Ograda vsebine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Ograda datuma 4">
            <a:extLst>
              <a:ext uri="{FF2B5EF4-FFF2-40B4-BE49-F238E27FC236}">
                <a16:creationId xmlns:a16="http://schemas.microsoft.com/office/drawing/2014/main" id="{8D4C0A19-5E25-4516-BACF-E673577FC148}"/>
              </a:ext>
            </a:extLst>
          </p:cNvPr>
          <p:cNvSpPr>
            <a:spLocks noGrp="1"/>
          </p:cNvSpPr>
          <p:nvPr>
            <p:ph type="dt" sz="half" idx="10"/>
          </p:nvPr>
        </p:nvSpPr>
        <p:spPr/>
        <p:txBody>
          <a:bodyPr/>
          <a:lstStyle>
            <a:lvl1pPr>
              <a:defRPr/>
            </a:lvl1pPr>
          </a:lstStyle>
          <a:p>
            <a:pPr>
              <a:defRPr/>
            </a:pPr>
            <a:fld id="{BD58A260-93DF-4C21-BF6E-E4A89C4C9382}" type="datetimeFigureOut">
              <a:rPr lang="sl-SI"/>
              <a:pPr>
                <a:defRPr/>
              </a:pPr>
              <a:t>3. 06. 2019</a:t>
            </a:fld>
            <a:endParaRPr lang="sl-SI"/>
          </a:p>
        </p:txBody>
      </p:sp>
      <p:sp>
        <p:nvSpPr>
          <p:cNvPr id="6" name="Ograda noge 5">
            <a:extLst>
              <a:ext uri="{FF2B5EF4-FFF2-40B4-BE49-F238E27FC236}">
                <a16:creationId xmlns:a16="http://schemas.microsoft.com/office/drawing/2014/main" id="{6AA9052A-B9DD-4D20-8862-E3202B72218A}"/>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6">
            <a:extLst>
              <a:ext uri="{FF2B5EF4-FFF2-40B4-BE49-F238E27FC236}">
                <a16:creationId xmlns:a16="http://schemas.microsoft.com/office/drawing/2014/main" id="{201A8D7F-84B9-4796-929B-07AAAB2F5864}"/>
              </a:ext>
            </a:extLst>
          </p:cNvPr>
          <p:cNvSpPr>
            <a:spLocks noGrp="1"/>
          </p:cNvSpPr>
          <p:nvPr>
            <p:ph type="sldNum" sz="quarter" idx="12"/>
          </p:nvPr>
        </p:nvSpPr>
        <p:spPr/>
        <p:txBody>
          <a:bodyPr/>
          <a:lstStyle>
            <a:lvl1pPr>
              <a:defRPr/>
            </a:lvl1pPr>
          </a:lstStyle>
          <a:p>
            <a:fld id="{DB4DF0F9-680B-43B3-9FF4-387C0E011C2B}" type="slidenum">
              <a:rPr lang="sl-SI" altLang="sl-SI"/>
              <a:pPr/>
              <a:t>‹#›</a:t>
            </a:fld>
            <a:endParaRPr lang="sl-SI" altLang="sl-SI"/>
          </a:p>
        </p:txBody>
      </p:sp>
    </p:spTree>
    <p:extLst>
      <p:ext uri="{BB962C8B-B14F-4D97-AF65-F5344CB8AC3E}">
        <p14:creationId xmlns:p14="http://schemas.microsoft.com/office/powerpoint/2010/main" val="2152072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5" name="Pravokotnik 7">
            <a:extLst>
              <a:ext uri="{FF2B5EF4-FFF2-40B4-BE49-F238E27FC236}">
                <a16:creationId xmlns:a16="http://schemas.microsoft.com/office/drawing/2014/main" id="{34591DEB-DFFC-4F53-829D-37329D10EFA6}"/>
              </a:ext>
            </a:extLst>
          </p:cNvPr>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Diagram poteka: postopek 8">
            <a:extLst>
              <a:ext uri="{FF2B5EF4-FFF2-40B4-BE49-F238E27FC236}">
                <a16:creationId xmlns:a16="http://schemas.microsoft.com/office/drawing/2014/main" id="{894CB281-06F3-43F6-B39D-22FFD1234565}"/>
              </a:ext>
            </a:extLst>
          </p:cNvPr>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Diagram poteka: postopek 9">
            <a:extLst>
              <a:ext uri="{FF2B5EF4-FFF2-40B4-BE49-F238E27FC236}">
                <a16:creationId xmlns:a16="http://schemas.microsoft.com/office/drawing/2014/main" id="{8AC2F1C9-F7D7-49AD-AA4F-777397DF65CF}"/>
              </a:ext>
            </a:extLst>
          </p:cNvPr>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Naslov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sl-SI"/>
              <a:t>Kliknite, če želite urediti slog naslova matrice</a:t>
            </a:r>
            <a:endParaRPr lang="en-US"/>
          </a:p>
        </p:txBody>
      </p:sp>
      <p:sp>
        <p:nvSpPr>
          <p:cNvPr id="3" name="Ograda slik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sl-SI" noProof="0"/>
              <a:t>Kliknite ikono, če želite dodati sliko</a:t>
            </a:r>
            <a:endParaRPr lang="en-US" noProof="0" dirty="0"/>
          </a:p>
        </p:txBody>
      </p:sp>
      <p:sp>
        <p:nvSpPr>
          <p:cNvPr id="4" name="Ograda besedila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sl-SI"/>
              <a:t>Kliknite, če želite urediti sloge besedila matrice</a:t>
            </a:r>
          </a:p>
        </p:txBody>
      </p:sp>
      <p:sp>
        <p:nvSpPr>
          <p:cNvPr id="8" name="Ograda datuma 4">
            <a:extLst>
              <a:ext uri="{FF2B5EF4-FFF2-40B4-BE49-F238E27FC236}">
                <a16:creationId xmlns:a16="http://schemas.microsoft.com/office/drawing/2014/main" id="{2A59CC4C-C0E2-43C0-8836-0C1C94CA2FFC}"/>
              </a:ext>
            </a:extLst>
          </p:cNvPr>
          <p:cNvSpPr>
            <a:spLocks noGrp="1"/>
          </p:cNvSpPr>
          <p:nvPr>
            <p:ph type="dt" sz="half" idx="10"/>
          </p:nvPr>
        </p:nvSpPr>
        <p:spPr/>
        <p:txBody>
          <a:bodyPr/>
          <a:lstStyle>
            <a:lvl1pPr>
              <a:defRPr/>
            </a:lvl1pPr>
          </a:lstStyle>
          <a:p>
            <a:pPr>
              <a:defRPr/>
            </a:pPr>
            <a:fld id="{FA1833CF-1E09-4B92-853E-1E8891A6D1E0}" type="datetimeFigureOut">
              <a:rPr lang="sl-SI"/>
              <a:pPr>
                <a:defRPr/>
              </a:pPr>
              <a:t>3. 06. 2019</a:t>
            </a:fld>
            <a:endParaRPr lang="sl-SI"/>
          </a:p>
        </p:txBody>
      </p:sp>
      <p:sp>
        <p:nvSpPr>
          <p:cNvPr id="9" name="Ograda noge 5">
            <a:extLst>
              <a:ext uri="{FF2B5EF4-FFF2-40B4-BE49-F238E27FC236}">
                <a16:creationId xmlns:a16="http://schemas.microsoft.com/office/drawing/2014/main" id="{B90DCDDA-9F3D-4DCA-826B-04A921A56D0B}"/>
              </a:ext>
            </a:extLst>
          </p:cNvPr>
          <p:cNvSpPr>
            <a:spLocks noGrp="1"/>
          </p:cNvSpPr>
          <p:nvPr>
            <p:ph type="ftr" sz="quarter" idx="11"/>
          </p:nvPr>
        </p:nvSpPr>
        <p:spPr/>
        <p:txBody>
          <a:bodyPr/>
          <a:lstStyle>
            <a:lvl1pPr>
              <a:defRPr/>
            </a:lvl1pPr>
          </a:lstStyle>
          <a:p>
            <a:pPr>
              <a:defRPr/>
            </a:pPr>
            <a:endParaRPr lang="sl-SI"/>
          </a:p>
        </p:txBody>
      </p:sp>
      <p:sp>
        <p:nvSpPr>
          <p:cNvPr id="10" name="Ograda številke diapozitiva 6">
            <a:extLst>
              <a:ext uri="{FF2B5EF4-FFF2-40B4-BE49-F238E27FC236}">
                <a16:creationId xmlns:a16="http://schemas.microsoft.com/office/drawing/2014/main" id="{D73C062C-4835-4E46-8EAF-9C9B4E07BFCF}"/>
              </a:ext>
            </a:extLst>
          </p:cNvPr>
          <p:cNvSpPr>
            <a:spLocks noGrp="1"/>
          </p:cNvSpPr>
          <p:nvPr>
            <p:ph type="sldNum" sz="quarter" idx="12"/>
          </p:nvPr>
        </p:nvSpPr>
        <p:spPr/>
        <p:txBody>
          <a:bodyPr/>
          <a:lstStyle>
            <a:lvl1pPr>
              <a:defRPr/>
            </a:lvl1pPr>
          </a:lstStyle>
          <a:p>
            <a:fld id="{5092CEF2-1AE1-4B9C-9A90-AD6B57C79493}" type="slidenum">
              <a:rPr lang="sl-SI" altLang="sl-SI"/>
              <a:pPr/>
              <a:t>‹#›</a:t>
            </a:fld>
            <a:endParaRPr lang="sl-SI" altLang="sl-SI"/>
          </a:p>
        </p:txBody>
      </p:sp>
    </p:spTree>
    <p:extLst>
      <p:ext uri="{BB962C8B-B14F-4D97-AF65-F5344CB8AC3E}">
        <p14:creationId xmlns:p14="http://schemas.microsoft.com/office/powerpoint/2010/main" val="3947593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Torta 6">
            <a:extLst>
              <a:ext uri="{FF2B5EF4-FFF2-40B4-BE49-F238E27FC236}">
                <a16:creationId xmlns:a16="http://schemas.microsoft.com/office/drawing/2014/main" id="{6CBC4701-36C8-47B5-A6DE-FF86B142482C}"/>
              </a:ext>
            </a:extLst>
          </p:cNvP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Elipsa 7">
            <a:extLst>
              <a:ext uri="{FF2B5EF4-FFF2-40B4-BE49-F238E27FC236}">
                <a16:creationId xmlns:a16="http://schemas.microsoft.com/office/drawing/2014/main" id="{2DFEE52D-536D-42DD-9720-C6461ED5F6EE}"/>
              </a:ext>
            </a:extLst>
          </p:cNvPr>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Krof 10">
            <a:extLst>
              <a:ext uri="{FF2B5EF4-FFF2-40B4-BE49-F238E27FC236}">
                <a16:creationId xmlns:a16="http://schemas.microsoft.com/office/drawing/2014/main" id="{04B17C2E-F690-45A8-AD60-60E6E32F5C74}"/>
              </a:ext>
            </a:extLst>
          </p:cNvPr>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Pravokotnik 11">
            <a:extLst>
              <a:ext uri="{FF2B5EF4-FFF2-40B4-BE49-F238E27FC236}">
                <a16:creationId xmlns:a16="http://schemas.microsoft.com/office/drawing/2014/main" id="{57949D8C-4336-45F6-86DC-5A25BB433DE0}"/>
              </a:ext>
            </a:extLst>
          </p:cNvPr>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grada naslova 4">
            <a:extLst>
              <a:ext uri="{FF2B5EF4-FFF2-40B4-BE49-F238E27FC236}">
                <a16:creationId xmlns:a16="http://schemas.microsoft.com/office/drawing/2014/main" id="{B8464A1A-8251-4C7A-A01D-E84B7FF717BB}"/>
              </a:ext>
            </a:extLst>
          </p:cNvPr>
          <p:cNvSpPr>
            <a:spLocks noGrp="1"/>
          </p:cNvSpPr>
          <p:nvPr>
            <p:ph type="title"/>
          </p:nvPr>
        </p:nvSpPr>
        <p:spPr>
          <a:xfrm>
            <a:off x="1435100" y="274638"/>
            <a:ext cx="7499350" cy="1143000"/>
          </a:xfrm>
          <a:prstGeom prst="rect">
            <a:avLst/>
          </a:prstGeom>
        </p:spPr>
        <p:txBody>
          <a:bodyPr anchor="ctr">
            <a:normAutofit/>
          </a:bodyPr>
          <a:lstStyle/>
          <a:p>
            <a:r>
              <a:rPr lang="sl-SI"/>
              <a:t>Kliknite, če želite urediti slog naslova matrice</a:t>
            </a:r>
            <a:endParaRPr lang="en-US"/>
          </a:p>
        </p:txBody>
      </p:sp>
      <p:sp>
        <p:nvSpPr>
          <p:cNvPr id="1033" name="Ograda besedila 8">
            <a:extLst>
              <a:ext uri="{FF2B5EF4-FFF2-40B4-BE49-F238E27FC236}">
                <a16:creationId xmlns:a16="http://schemas.microsoft.com/office/drawing/2014/main" id="{76848DE9-2B98-4388-BC48-2D6E1D7238AB}"/>
              </a:ext>
            </a:extLst>
          </p:cNvPr>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endParaRPr lang="en-US" altLang="sl-SI"/>
          </a:p>
        </p:txBody>
      </p:sp>
      <p:sp>
        <p:nvSpPr>
          <p:cNvPr id="24" name="Ograda datuma 23">
            <a:extLst>
              <a:ext uri="{FF2B5EF4-FFF2-40B4-BE49-F238E27FC236}">
                <a16:creationId xmlns:a16="http://schemas.microsoft.com/office/drawing/2014/main" id="{4E9EB72F-FE09-463E-9BD8-70E3B335E73F}"/>
              </a:ext>
            </a:extLst>
          </p:cNvPr>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cs typeface="+mn-cs"/>
              </a:defRPr>
            </a:lvl1pPr>
            <a:extLst/>
          </a:lstStyle>
          <a:p>
            <a:pPr>
              <a:defRPr/>
            </a:pPr>
            <a:fld id="{2F3405FB-3D56-4907-8A68-339B856370C0}" type="datetimeFigureOut">
              <a:rPr lang="sl-SI"/>
              <a:pPr>
                <a:defRPr/>
              </a:pPr>
              <a:t>3. 06. 2019</a:t>
            </a:fld>
            <a:endParaRPr lang="sl-SI"/>
          </a:p>
        </p:txBody>
      </p:sp>
      <p:sp>
        <p:nvSpPr>
          <p:cNvPr id="10" name="Ograda noge 9">
            <a:extLst>
              <a:ext uri="{FF2B5EF4-FFF2-40B4-BE49-F238E27FC236}">
                <a16:creationId xmlns:a16="http://schemas.microsoft.com/office/drawing/2014/main" id="{39E8C8CB-C23C-4652-B32B-F6C50B17A1A0}"/>
              </a:ext>
            </a:extLst>
          </p:cNvPr>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sl-SI"/>
          </a:p>
        </p:txBody>
      </p:sp>
      <p:sp>
        <p:nvSpPr>
          <p:cNvPr id="22" name="Ograda številke diapozitiva 21">
            <a:extLst>
              <a:ext uri="{FF2B5EF4-FFF2-40B4-BE49-F238E27FC236}">
                <a16:creationId xmlns:a16="http://schemas.microsoft.com/office/drawing/2014/main" id="{E020158F-4A75-43D1-BFEB-600693BE8193}"/>
              </a:ext>
            </a:extLst>
          </p:cNvPr>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defRPr>
            </a:lvl1pPr>
          </a:lstStyle>
          <a:p>
            <a:fld id="{98A95474-34AD-4CDC-BA0C-9860B083EF7F}" type="slidenum">
              <a:rPr lang="sl-SI" altLang="sl-SI"/>
              <a:pPr/>
              <a:t>‹#›</a:t>
            </a:fld>
            <a:endParaRPr lang="sl-SI" altLang="sl-SI"/>
          </a:p>
        </p:txBody>
      </p:sp>
      <p:sp>
        <p:nvSpPr>
          <p:cNvPr id="15" name="Pravokotnik 14">
            <a:extLst>
              <a:ext uri="{FF2B5EF4-FFF2-40B4-BE49-F238E27FC236}">
                <a16:creationId xmlns:a16="http://schemas.microsoft.com/office/drawing/2014/main" id="{7B7FCB14-5B9F-4078-809D-7A753DCE5F12}"/>
              </a:ext>
            </a:extLst>
          </p:cNvPr>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23" r:id="rId1"/>
    <p:sldLayoutId id="2147483918" r:id="rId2"/>
    <p:sldLayoutId id="2147483924" r:id="rId3"/>
    <p:sldLayoutId id="2147483919" r:id="rId4"/>
    <p:sldLayoutId id="2147483925" r:id="rId5"/>
    <p:sldLayoutId id="2147483920" r:id="rId6"/>
    <p:sldLayoutId id="2147483926" r:id="rId7"/>
    <p:sldLayoutId id="2147483927" r:id="rId8"/>
    <p:sldLayoutId id="2147483928" r:id="rId9"/>
    <p:sldLayoutId id="2147483921" r:id="rId10"/>
    <p:sldLayoutId id="2147483922"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panose="020B0502020104020203" pitchFamily="34" charset="-18"/>
        </a:defRPr>
      </a:lvl2pPr>
      <a:lvl3pPr algn="l" rtl="0" fontAlgn="base">
        <a:spcBef>
          <a:spcPct val="0"/>
        </a:spcBef>
        <a:spcAft>
          <a:spcPct val="0"/>
        </a:spcAft>
        <a:defRPr sz="4300">
          <a:solidFill>
            <a:srgbClr val="572314"/>
          </a:solidFill>
          <a:latin typeface="Gill Sans MT" panose="020B0502020104020203" pitchFamily="34" charset="-18"/>
        </a:defRPr>
      </a:lvl3pPr>
      <a:lvl4pPr algn="l" rtl="0" fontAlgn="base">
        <a:spcBef>
          <a:spcPct val="0"/>
        </a:spcBef>
        <a:spcAft>
          <a:spcPct val="0"/>
        </a:spcAft>
        <a:defRPr sz="4300">
          <a:solidFill>
            <a:srgbClr val="572314"/>
          </a:solidFill>
          <a:latin typeface="Gill Sans MT" panose="020B0502020104020203" pitchFamily="34" charset="-18"/>
        </a:defRPr>
      </a:lvl4pPr>
      <a:lvl5pPr algn="l" rtl="0" fontAlgn="base">
        <a:spcBef>
          <a:spcPct val="0"/>
        </a:spcBef>
        <a:spcAft>
          <a:spcPct val="0"/>
        </a:spcAft>
        <a:defRPr sz="4300">
          <a:solidFill>
            <a:srgbClr val="572314"/>
          </a:solidFill>
          <a:latin typeface="Gill Sans MT" panose="020B0502020104020203" pitchFamily="34" charset="-18"/>
        </a:defRPr>
      </a:lvl5pPr>
      <a:lvl6pPr marL="457200" algn="l" rtl="0" fontAlgn="base">
        <a:spcBef>
          <a:spcPct val="0"/>
        </a:spcBef>
        <a:spcAft>
          <a:spcPct val="0"/>
        </a:spcAft>
        <a:defRPr sz="4300">
          <a:solidFill>
            <a:srgbClr val="572314"/>
          </a:solidFill>
          <a:latin typeface="Gill Sans MT" panose="020B0502020104020203" pitchFamily="34" charset="-18"/>
        </a:defRPr>
      </a:lvl6pPr>
      <a:lvl7pPr marL="914400" algn="l" rtl="0" fontAlgn="base">
        <a:spcBef>
          <a:spcPct val="0"/>
        </a:spcBef>
        <a:spcAft>
          <a:spcPct val="0"/>
        </a:spcAft>
        <a:defRPr sz="4300">
          <a:solidFill>
            <a:srgbClr val="572314"/>
          </a:solidFill>
          <a:latin typeface="Gill Sans MT" panose="020B0502020104020203" pitchFamily="34" charset="-18"/>
        </a:defRPr>
      </a:lvl7pPr>
      <a:lvl8pPr marL="1371600" algn="l" rtl="0" fontAlgn="base">
        <a:spcBef>
          <a:spcPct val="0"/>
        </a:spcBef>
        <a:spcAft>
          <a:spcPct val="0"/>
        </a:spcAft>
        <a:defRPr sz="4300">
          <a:solidFill>
            <a:srgbClr val="572314"/>
          </a:solidFill>
          <a:latin typeface="Gill Sans MT" panose="020B0502020104020203" pitchFamily="34" charset="-18"/>
        </a:defRPr>
      </a:lvl8pPr>
      <a:lvl9pPr marL="1828800" algn="l" rtl="0" fontAlgn="base">
        <a:spcBef>
          <a:spcPct val="0"/>
        </a:spcBef>
        <a:spcAft>
          <a:spcPct val="0"/>
        </a:spcAft>
        <a:defRPr sz="4300">
          <a:solidFill>
            <a:srgbClr val="572314"/>
          </a:solidFill>
          <a:latin typeface="Gill Sans MT" panose="020B0502020104020203" pitchFamily="34" charset="-18"/>
        </a:defRPr>
      </a:lvl9pPr>
      <a:extLst/>
    </p:titleStyle>
    <p:bodyStyle>
      <a:lvl1pPr marL="365125" indent="-282575" algn="l" rtl="0" fontAlgn="base">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2EACF8-83FE-426E-95A1-0530DBC381EB}"/>
              </a:ext>
            </a:extLst>
          </p:cNvPr>
          <p:cNvSpPr>
            <a:spLocks noGrp="1"/>
          </p:cNvSpPr>
          <p:nvPr>
            <p:ph type="ctrTitle"/>
          </p:nvPr>
        </p:nvSpPr>
        <p:spPr>
          <a:xfrm>
            <a:off x="1331913" y="2349500"/>
            <a:ext cx="7405687" cy="1471613"/>
          </a:xfrm>
        </p:spPr>
        <p:txBody>
          <a:bodyPr/>
          <a:lstStyle/>
          <a:p>
            <a:pPr fontAlgn="auto">
              <a:spcAft>
                <a:spcPts val="0"/>
              </a:spcAft>
              <a:defRPr/>
            </a:pPr>
            <a:r>
              <a:rPr lang="sl-SI" sz="4400" b="1" dirty="0">
                <a:solidFill>
                  <a:schemeClr val="tx2">
                    <a:satMod val="130000"/>
                  </a:schemeClr>
                </a:solidFill>
              </a:rPr>
              <a:t>Znanost po 2. svetovni vojni</a:t>
            </a:r>
            <a:br>
              <a:rPr lang="sl-SI" sz="4400" dirty="0">
                <a:solidFill>
                  <a:schemeClr val="tx2">
                    <a:satMod val="130000"/>
                  </a:schemeClr>
                </a:solidFill>
              </a:rPr>
            </a:br>
            <a:endParaRPr lang="sl-SI" sz="4400" dirty="0">
              <a:solidFill>
                <a:schemeClr val="tx2">
                  <a:satMod val="130000"/>
                </a:schemeClr>
              </a:solidFill>
            </a:endParaRPr>
          </a:p>
        </p:txBody>
      </p:sp>
      <p:sp>
        <p:nvSpPr>
          <p:cNvPr id="3" name="Podnaslov 2">
            <a:extLst>
              <a:ext uri="{FF2B5EF4-FFF2-40B4-BE49-F238E27FC236}">
                <a16:creationId xmlns:a16="http://schemas.microsoft.com/office/drawing/2014/main" id="{5E598762-C2FF-4E23-9774-2F1D0203A6B4}"/>
              </a:ext>
            </a:extLst>
          </p:cNvPr>
          <p:cNvSpPr>
            <a:spLocks noGrp="1"/>
          </p:cNvSpPr>
          <p:nvPr>
            <p:ph type="subTitle" idx="1"/>
          </p:nvPr>
        </p:nvSpPr>
        <p:spPr>
          <a:xfrm>
            <a:off x="1331913" y="4149725"/>
            <a:ext cx="7405687" cy="1752600"/>
          </a:xfrm>
        </p:spPr>
        <p:txBody>
          <a:bodyPr>
            <a:normAutofit/>
          </a:bodyPr>
          <a:lstStyle/>
          <a:p>
            <a:pPr fontAlgn="auto">
              <a:spcAft>
                <a:spcPts val="0"/>
              </a:spcAft>
              <a:buFont typeface="Wingdings 2"/>
              <a:buNone/>
              <a:defRPr/>
            </a:pPr>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nodePh="1">
                                  <p:stCondLst>
                                    <p:cond delay="0"/>
                                  </p:stCondLst>
                                  <p:endCondLst>
                                    <p:cond evt="begin" delay="0">
                                      <p:tn val="13"/>
                                    </p:cond>
                                  </p:end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A084BEA-33F9-4AE5-A6EF-DE31691DEB47}"/>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Ovca</a:t>
            </a:r>
            <a:r>
              <a:rPr lang="sl-SI" b="1" dirty="0">
                <a:solidFill>
                  <a:schemeClr val="tx2">
                    <a:satMod val="130000"/>
                  </a:schemeClr>
                </a:solidFill>
              </a:rPr>
              <a:t> </a:t>
            </a:r>
            <a:r>
              <a:rPr lang="sl-SI" dirty="0" err="1">
                <a:solidFill>
                  <a:schemeClr val="tx2">
                    <a:satMod val="130000"/>
                  </a:schemeClr>
                </a:solidFill>
              </a:rPr>
              <a:t>Dolly</a:t>
            </a:r>
            <a:endParaRPr lang="sl-SI" dirty="0">
              <a:solidFill>
                <a:schemeClr val="tx2">
                  <a:satMod val="130000"/>
                </a:schemeClr>
              </a:solidFill>
            </a:endParaRPr>
          </a:p>
        </p:txBody>
      </p:sp>
      <p:sp>
        <p:nvSpPr>
          <p:cNvPr id="3" name="Ograda vsebine 2">
            <a:extLst>
              <a:ext uri="{FF2B5EF4-FFF2-40B4-BE49-F238E27FC236}">
                <a16:creationId xmlns:a16="http://schemas.microsoft.com/office/drawing/2014/main" id="{F48514F8-E97C-45F6-81FB-3AFBB7DDA3B5}"/>
              </a:ext>
            </a:extLst>
          </p:cNvPr>
          <p:cNvSpPr>
            <a:spLocks noGrp="1"/>
          </p:cNvSpPr>
          <p:nvPr>
            <p:ph idx="1"/>
          </p:nvPr>
        </p:nvSpPr>
        <p:spPr/>
        <p:txBody>
          <a:bodyPr/>
          <a:lstStyle/>
          <a:p>
            <a:r>
              <a:rPr lang="sl-SI" altLang="sl-SI" sz="2000"/>
              <a:t>Najbolj znana </a:t>
            </a:r>
            <a:r>
              <a:rPr lang="sl-SI" altLang="sl-SI" sz="2000" b="1"/>
              <a:t>klonirana žival </a:t>
            </a:r>
            <a:r>
              <a:rPr lang="sl-SI" altLang="sl-SI" sz="2000"/>
              <a:t>je prav gotovo </a:t>
            </a:r>
            <a:r>
              <a:rPr lang="sl-SI" altLang="sl-SI" sz="2000" b="1"/>
              <a:t>ovca Dolly</a:t>
            </a:r>
            <a:r>
              <a:rPr lang="sl-SI" altLang="sl-SI" sz="2000"/>
              <a:t>, ki se je skotila </a:t>
            </a:r>
            <a:r>
              <a:rPr lang="sl-SI" altLang="sl-SI" sz="2000" b="1"/>
              <a:t>5. julija 1996</a:t>
            </a:r>
            <a:r>
              <a:rPr lang="sl-SI" altLang="sl-SI" sz="2000"/>
              <a:t>. Bila je prvi klonirani sesalec in edina izmed 277 zarodkov, ki je uspešno prestala poskus. </a:t>
            </a:r>
          </a:p>
          <a:p>
            <a:endParaRPr lang="sl-SI" altLang="sl-SI" sz="2000"/>
          </a:p>
          <a:p>
            <a:r>
              <a:rPr lang="sl-SI" altLang="sl-SI" sz="2000"/>
              <a:t>Čeprav so strokovnjaki domnevali, da ne more imeti mladičev, jih je skotila šest. Dolly je poginila februarja 2003 za posledicami pljučne okužbe.</a:t>
            </a:r>
          </a:p>
        </p:txBody>
      </p:sp>
      <p:pic>
        <p:nvPicPr>
          <p:cNvPr id="4" name="Slika 3" descr="2001745.jpg">
            <a:extLst>
              <a:ext uri="{FF2B5EF4-FFF2-40B4-BE49-F238E27FC236}">
                <a16:creationId xmlns:a16="http://schemas.microsoft.com/office/drawing/2014/main" id="{4AB3FE8D-B15A-4E83-9E6A-6BCD0295D7B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03575" y="3716338"/>
            <a:ext cx="2520950" cy="342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1000"/>
                                        <p:tgtEl>
                                          <p:spTgt spid="4"/>
                                        </p:tgtEl>
                                      </p:cBhvr>
                                    </p:animEffect>
                                    <p:anim calcmode="lin" valueType="num">
                                      <p:cBhvr>
                                        <p:cTn id="32" dur="1000" fill="hold"/>
                                        <p:tgtEl>
                                          <p:spTgt spid="4"/>
                                        </p:tgtEl>
                                        <p:attrNameLst>
                                          <p:attrName>ppt_x</p:attrName>
                                        </p:attrNameLst>
                                      </p:cBhvr>
                                      <p:tavLst>
                                        <p:tav tm="0">
                                          <p:val>
                                            <p:strVal val="#ppt_x"/>
                                          </p:val>
                                        </p:tav>
                                        <p:tav tm="100000">
                                          <p:val>
                                            <p:strVal val="#ppt_x"/>
                                          </p:val>
                                        </p:tav>
                                      </p:tavLst>
                                    </p:anim>
                                    <p:anim calcmode="lin" valueType="num">
                                      <p:cBhvr>
                                        <p:cTn id="3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E2FF498-F22A-4E3B-8C11-26AB94EE34BF}"/>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Kloniranje človeka</a:t>
            </a:r>
          </a:p>
        </p:txBody>
      </p:sp>
      <p:sp>
        <p:nvSpPr>
          <p:cNvPr id="3" name="Ograda vsebine 2">
            <a:extLst>
              <a:ext uri="{FF2B5EF4-FFF2-40B4-BE49-F238E27FC236}">
                <a16:creationId xmlns:a16="http://schemas.microsoft.com/office/drawing/2014/main" id="{F7C79EB1-D933-4BF5-944D-3CC7BB063EAA}"/>
              </a:ext>
            </a:extLst>
          </p:cNvPr>
          <p:cNvSpPr>
            <a:spLocks noGrp="1"/>
          </p:cNvSpPr>
          <p:nvPr>
            <p:ph idx="1"/>
          </p:nvPr>
        </p:nvSpPr>
        <p:spPr/>
        <p:txBody>
          <a:bodyPr/>
          <a:lstStyle/>
          <a:p>
            <a:endParaRPr lang="sl-SI" altLang="sl-SI" sz="2000"/>
          </a:p>
          <a:p>
            <a:r>
              <a:rPr lang="sl-SI" altLang="sl-SI" sz="2000"/>
              <a:t>Leta 2000 sta dve ločeni skupini znanstvenikov objavili, da nameravata </a:t>
            </a:r>
            <a:r>
              <a:rPr lang="sl-SI" altLang="sl-SI" sz="2000" b="1"/>
              <a:t>klonirati človeka</a:t>
            </a:r>
            <a:r>
              <a:rPr lang="sl-SI" altLang="sl-SI" sz="2000"/>
              <a:t>. </a:t>
            </a:r>
          </a:p>
          <a:p>
            <a:endParaRPr lang="sl-SI" altLang="sl-SI" sz="2000"/>
          </a:p>
          <a:p>
            <a:r>
              <a:rPr lang="sl-SI" altLang="sl-SI" sz="2000"/>
              <a:t>Decembra 2002 so svet šokirali z novico, da se je rodila prva klonirana deklica, ki so jo poimenovali Eva. Znanstveniki so skeptično sprejeli novico, saj niso imeli nobenega trdnega dokaza.</a:t>
            </a:r>
          </a:p>
          <a:p>
            <a:endParaRPr lang="sl-SI" alt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from="(-#ppt_w/2)" to="(#ppt_x)" calcmode="lin" valueType="num">
                                      <p:cBhvr>
                                        <p:cTn id="23" dur="600" fill="hold">
                                          <p:stCondLst>
                                            <p:cond delay="0"/>
                                          </p:stCondLst>
                                        </p:cTn>
                                        <p:tgtEl>
                                          <p:spTgt spid="3">
                                            <p:txEl>
                                              <p:pRg st="3" end="3"/>
                                            </p:txEl>
                                          </p:spTgt>
                                        </p:tgtEl>
                                        <p:attrNameLst>
                                          <p:attrName>ppt_x</p:attrName>
                                        </p:attrNameLst>
                                      </p:cBhvr>
                                    </p:anim>
                                    <p:anim from="0" to="-1.0" calcmode="lin" valueType="num">
                                      <p:cBhvr>
                                        <p:cTn id="24" dur="200" decel="50000" autoRev="1" fill="hold">
                                          <p:stCondLst>
                                            <p:cond delay="600"/>
                                          </p:stCondLst>
                                        </p:cTn>
                                        <p:tgtEl>
                                          <p:spTgt spid="3">
                                            <p:txEl>
                                              <p:pRg st="3" end="3"/>
                                            </p:txEl>
                                          </p:spTgt>
                                        </p:tgtEl>
                                        <p:attrNameLst>
                                          <p:attrName>xshear</p:attrName>
                                        </p:attrNameLst>
                                      </p:cBhvr>
                                    </p:anim>
                                    <p:animScale>
                                      <p:cBhvr>
                                        <p:cTn id="25" dur="200" decel="100000" autoRev="1" fill="hold">
                                          <p:stCondLst>
                                            <p:cond delay="600"/>
                                          </p:stCondLst>
                                        </p:cTn>
                                        <p:tgtEl>
                                          <p:spTgt spid="3">
                                            <p:txEl>
                                              <p:pRg st="3" end="3"/>
                                            </p:txEl>
                                          </p:spTgt>
                                        </p:tgtEl>
                                      </p:cBhvr>
                                      <p:from x="100000" y="100000"/>
                                      <p:to x="80000" y="100000"/>
                                    </p:animScale>
                                    <p:anim by="(#ppt_h/3+#ppt_w*0.1)" calcmode="lin" valueType="num">
                                      <p:cBhvr additive="sum">
                                        <p:cTn id="26" dur="200" decel="100000" autoRev="1" fill="hold">
                                          <p:stCondLst>
                                            <p:cond delay="600"/>
                                          </p:stCondLst>
                                        </p:cTn>
                                        <p:tgtEl>
                                          <p:spTgt spid="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FF61312-18F9-44C5-B2B6-47B0F38B3388}"/>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Kuga 20. st. </a:t>
            </a:r>
            <a:r>
              <a:rPr lang="sl-SI" dirty="0">
                <a:solidFill>
                  <a:schemeClr val="tx2">
                    <a:satMod val="130000"/>
                  </a:schemeClr>
                </a:solidFill>
                <a:sym typeface="Wingdings" pitchFamily="2" charset="2"/>
              </a:rPr>
              <a:t></a:t>
            </a:r>
            <a:r>
              <a:rPr lang="sl-SI" dirty="0">
                <a:solidFill>
                  <a:schemeClr val="tx2">
                    <a:satMod val="130000"/>
                  </a:schemeClr>
                </a:solidFill>
              </a:rPr>
              <a:t> AIDS</a:t>
            </a:r>
          </a:p>
        </p:txBody>
      </p:sp>
      <p:sp>
        <p:nvSpPr>
          <p:cNvPr id="3" name="Ograda vsebine 2">
            <a:extLst>
              <a:ext uri="{FF2B5EF4-FFF2-40B4-BE49-F238E27FC236}">
                <a16:creationId xmlns:a16="http://schemas.microsoft.com/office/drawing/2014/main" id="{F9E7B6B3-CA69-4C1A-9F53-CA4213B88CF3}"/>
              </a:ext>
            </a:extLst>
          </p:cNvPr>
          <p:cNvSpPr>
            <a:spLocks noGrp="1"/>
          </p:cNvSpPr>
          <p:nvPr>
            <p:ph idx="1"/>
          </p:nvPr>
        </p:nvSpPr>
        <p:spPr>
          <a:xfrm>
            <a:off x="1403350" y="1447800"/>
            <a:ext cx="7497763" cy="4800600"/>
          </a:xfrm>
        </p:spPr>
        <p:txBody>
          <a:bodyPr/>
          <a:lstStyle/>
          <a:p>
            <a:r>
              <a:rPr lang="sl-SI" altLang="sl-SI" sz="2000"/>
              <a:t>Aids</a:t>
            </a:r>
            <a:r>
              <a:rPr lang="sl-SI" altLang="sl-SI" sz="2000" b="1"/>
              <a:t> </a:t>
            </a:r>
            <a:r>
              <a:rPr lang="sl-SI" altLang="sl-SI" sz="2000"/>
              <a:t>ali</a:t>
            </a:r>
            <a:r>
              <a:rPr lang="sl-SI" altLang="sl-SI" sz="2000" b="1"/>
              <a:t> </a:t>
            </a:r>
            <a:r>
              <a:rPr lang="sl-SI" altLang="sl-SI" sz="2000"/>
              <a:t>sindrom</a:t>
            </a:r>
            <a:r>
              <a:rPr lang="sl-SI" altLang="sl-SI" sz="2000" b="1"/>
              <a:t> </a:t>
            </a:r>
            <a:r>
              <a:rPr lang="sl-SI" altLang="sl-SI" sz="2000"/>
              <a:t>pridobljene</a:t>
            </a:r>
            <a:r>
              <a:rPr lang="sl-SI" altLang="sl-SI" sz="2000" b="1"/>
              <a:t> </a:t>
            </a:r>
            <a:r>
              <a:rPr lang="sl-SI" altLang="sl-SI" sz="2000"/>
              <a:t>imunske</a:t>
            </a:r>
            <a:r>
              <a:rPr lang="sl-SI" altLang="sl-SI" sz="2000" b="1"/>
              <a:t> </a:t>
            </a:r>
            <a:r>
              <a:rPr lang="sl-SI" altLang="sl-SI" sz="2000"/>
              <a:t>pomanjkljivosti je eden izmed največjih svetovnih zdravstvenih problemov. Epidemija se je začela leta</a:t>
            </a:r>
            <a:r>
              <a:rPr lang="sl-SI" altLang="sl-SI" sz="2000" b="1"/>
              <a:t> </a:t>
            </a:r>
            <a:r>
              <a:rPr lang="sl-SI" altLang="sl-SI" sz="2000"/>
              <a:t>1981, do danes pa je število</a:t>
            </a:r>
            <a:r>
              <a:rPr lang="sl-SI" altLang="sl-SI" sz="2000" b="1"/>
              <a:t> </a:t>
            </a:r>
            <a:r>
              <a:rPr lang="sl-SI" altLang="sl-SI" sz="2000"/>
              <a:t>okuženih že preseglo 40 milijonov.                                                                                                                      Znanstveniki domnevajo, da se je virus pojavil</a:t>
            </a:r>
            <a:r>
              <a:rPr lang="sl-SI" altLang="sl-SI" sz="2000" b="1"/>
              <a:t> </a:t>
            </a:r>
            <a:r>
              <a:rPr lang="sl-SI" altLang="sl-SI" sz="2000"/>
              <a:t>že pred mnogimi stoletji. </a:t>
            </a:r>
          </a:p>
          <a:p>
            <a:endParaRPr lang="sl-SI" altLang="sl-SI" sz="2000"/>
          </a:p>
          <a:p>
            <a:r>
              <a:rPr lang="sl-SI" altLang="sl-SI" sz="2000"/>
              <a:t>V letih 1952–1979 so zdravniki pregledali več in več ljudi, ki so pred letom 1952 umrli za nepojasnjenimi boleznimi. Med njimi so že zasledili prve primere okužbe z virusom HIV.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F7FCF0E-A6D8-4EAF-8732-DB02269672F4}"/>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Kuga 20. st. </a:t>
            </a:r>
            <a:r>
              <a:rPr lang="sl-SI" dirty="0">
                <a:solidFill>
                  <a:schemeClr val="tx2">
                    <a:satMod val="130000"/>
                  </a:schemeClr>
                </a:solidFill>
                <a:sym typeface="Wingdings" pitchFamily="2" charset="2"/>
              </a:rPr>
              <a:t></a:t>
            </a:r>
            <a:r>
              <a:rPr lang="sl-SI" dirty="0">
                <a:solidFill>
                  <a:schemeClr val="tx2">
                    <a:satMod val="130000"/>
                  </a:schemeClr>
                </a:solidFill>
              </a:rPr>
              <a:t> AIDS</a:t>
            </a:r>
          </a:p>
        </p:txBody>
      </p:sp>
      <p:sp>
        <p:nvSpPr>
          <p:cNvPr id="3" name="Ograda vsebine 2">
            <a:extLst>
              <a:ext uri="{FF2B5EF4-FFF2-40B4-BE49-F238E27FC236}">
                <a16:creationId xmlns:a16="http://schemas.microsoft.com/office/drawing/2014/main" id="{D21631A9-A1CC-4EED-9AAF-2308019779CB}"/>
              </a:ext>
            </a:extLst>
          </p:cNvPr>
          <p:cNvSpPr>
            <a:spLocks noGrp="1"/>
          </p:cNvSpPr>
          <p:nvPr>
            <p:ph idx="1"/>
          </p:nvPr>
        </p:nvSpPr>
        <p:spPr/>
        <p:txBody>
          <a:bodyPr/>
          <a:lstStyle/>
          <a:p>
            <a:r>
              <a:rPr lang="sl-SI" altLang="sl-SI" sz="2000"/>
              <a:t>Leta 1983 je ameriški znanstvenik Robert Gallo izoliral virus HIV in obenem napovedal cepivo oz. zdravilo zanj, žal pa se njegove napovedi do danes še niso uresničile.</a:t>
            </a:r>
          </a:p>
          <a:p>
            <a:endParaRPr lang="sl-SI" altLang="sl-SI" sz="2000"/>
          </a:p>
          <a:p>
            <a:r>
              <a:rPr lang="sl-SI" altLang="sl-SI" sz="2000"/>
              <a:t> V začetku 80-ih let je aids najprej prizadel ameriške homoseksualce. Bolezen je dobila pečat homoseksualnosti; med ljudmi se je zakoreninil predsodek. Vendar pa so kmalu spoznali, da aids svojih žrtev ne izbira. Ob spoznanju, da nihče ni varen pred okužbo, se je med ljudmi pojavila množična histerija.</a:t>
            </a:r>
          </a:p>
        </p:txBody>
      </p:sp>
      <p:pic>
        <p:nvPicPr>
          <p:cNvPr id="4" name="Slika 3" descr="gallo.gif">
            <a:extLst>
              <a:ext uri="{FF2B5EF4-FFF2-40B4-BE49-F238E27FC236}">
                <a16:creationId xmlns:a16="http://schemas.microsoft.com/office/drawing/2014/main" id="{BB9DABF9-F25B-4839-B592-67D39896FFD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24525" y="4437063"/>
            <a:ext cx="2505075" cy="323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992B4B6-9D91-4CC9-A0DC-DA3496DE22F5}"/>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Kuga 20. st. </a:t>
            </a:r>
            <a:r>
              <a:rPr lang="sl-SI" dirty="0">
                <a:solidFill>
                  <a:schemeClr val="tx2">
                    <a:satMod val="130000"/>
                  </a:schemeClr>
                </a:solidFill>
                <a:sym typeface="Wingdings" pitchFamily="2" charset="2"/>
              </a:rPr>
              <a:t></a:t>
            </a:r>
            <a:r>
              <a:rPr lang="sl-SI" dirty="0">
                <a:solidFill>
                  <a:schemeClr val="tx2">
                    <a:satMod val="130000"/>
                  </a:schemeClr>
                </a:solidFill>
              </a:rPr>
              <a:t> AIDS</a:t>
            </a:r>
          </a:p>
        </p:txBody>
      </p:sp>
      <p:sp>
        <p:nvSpPr>
          <p:cNvPr id="3" name="Ograda vsebine 2">
            <a:extLst>
              <a:ext uri="{FF2B5EF4-FFF2-40B4-BE49-F238E27FC236}">
                <a16:creationId xmlns:a16="http://schemas.microsoft.com/office/drawing/2014/main" id="{A92C2E58-5B4B-415A-BCAD-553C234F246E}"/>
              </a:ext>
            </a:extLst>
          </p:cNvPr>
          <p:cNvSpPr>
            <a:spLocks noGrp="1"/>
          </p:cNvSpPr>
          <p:nvPr>
            <p:ph idx="1"/>
          </p:nvPr>
        </p:nvSpPr>
        <p:spPr/>
        <p:txBody>
          <a:bodyPr/>
          <a:lstStyle/>
          <a:p>
            <a:r>
              <a:rPr lang="sl-SI" altLang="sl-SI" sz="2000"/>
              <a:t>Ob koncu 80-ih in v začetku 90-ih let se je aids širil bliskovito hitro. Posebej so bile izpostavljene tiste osebe, ki so imele nezaščitene spolne odnose z več različnimi partnerji, pa tudi prejemniki krvnih derivatov (transfuzije) ter posamezniki, ki so si vbrizgavali drogo in si pribor delili.</a:t>
            </a:r>
          </a:p>
          <a:p>
            <a:endParaRPr lang="sl-SI" altLang="sl-SI"/>
          </a:p>
        </p:txBody>
      </p:sp>
      <p:pic>
        <p:nvPicPr>
          <p:cNvPr id="4" name="Slika 3" descr="hiv_global2003.jpg">
            <a:extLst>
              <a:ext uri="{FF2B5EF4-FFF2-40B4-BE49-F238E27FC236}">
                <a16:creationId xmlns:a16="http://schemas.microsoft.com/office/drawing/2014/main" id="{51A7C1F0-A060-4555-80CC-A4263ADE332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3284538"/>
            <a:ext cx="5834063" cy="305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DA12BEA-C793-4339-A800-CD6DEEF2D77F}"/>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Kuga 20. st. </a:t>
            </a:r>
            <a:r>
              <a:rPr lang="sl-SI" dirty="0">
                <a:solidFill>
                  <a:schemeClr val="tx2">
                    <a:satMod val="130000"/>
                  </a:schemeClr>
                </a:solidFill>
                <a:sym typeface="Wingdings" pitchFamily="2" charset="2"/>
              </a:rPr>
              <a:t></a:t>
            </a:r>
            <a:r>
              <a:rPr lang="sl-SI" dirty="0">
                <a:solidFill>
                  <a:schemeClr val="tx2">
                    <a:satMod val="130000"/>
                  </a:schemeClr>
                </a:solidFill>
              </a:rPr>
              <a:t> AIDS</a:t>
            </a:r>
          </a:p>
        </p:txBody>
      </p:sp>
      <p:sp>
        <p:nvSpPr>
          <p:cNvPr id="3" name="Ograda vsebine 2">
            <a:extLst>
              <a:ext uri="{FF2B5EF4-FFF2-40B4-BE49-F238E27FC236}">
                <a16:creationId xmlns:a16="http://schemas.microsoft.com/office/drawing/2014/main" id="{E6D7856B-56BC-4548-B4E0-EDBED0608421}"/>
              </a:ext>
            </a:extLst>
          </p:cNvPr>
          <p:cNvSpPr>
            <a:spLocks noGrp="1"/>
          </p:cNvSpPr>
          <p:nvPr>
            <p:ph idx="1"/>
          </p:nvPr>
        </p:nvSpPr>
        <p:spPr/>
        <p:txBody>
          <a:bodyPr/>
          <a:lstStyle/>
          <a:p>
            <a:r>
              <a:rPr lang="sl-SI" altLang="sl-SI" sz="2000"/>
              <a:t>Aids je v nekaj letih preplavil ves svet. </a:t>
            </a:r>
            <a:r>
              <a:rPr lang="sl-SI" altLang="sl-SI" sz="2000" b="1"/>
              <a:t>Najhuje je prizadel države s skromnejšo zdravstveno oskrbo</a:t>
            </a:r>
            <a:r>
              <a:rPr lang="sl-SI" altLang="sl-SI" sz="2000"/>
              <a:t>. Danes namreč več kot 95 % okuženih živi normalno in se svoje okužbe ne zaveda. Najhuje je v podsaharski Afriki, kjer je bilo leta 2002 že 30 milijonov okuženih. </a:t>
            </a:r>
          </a:p>
          <a:p>
            <a:endParaRPr lang="sl-SI" altLang="sl-SI" sz="2000" b="1"/>
          </a:p>
          <a:p>
            <a:r>
              <a:rPr lang="sl-SI" altLang="sl-SI" sz="2000"/>
              <a:t>V</a:t>
            </a:r>
            <a:r>
              <a:rPr lang="sl-SI" altLang="sl-SI" sz="2000" b="1"/>
              <a:t> </a:t>
            </a:r>
            <a:r>
              <a:rPr lang="sl-SI" altLang="sl-SI" sz="2000"/>
              <a:t>razvitih</a:t>
            </a:r>
            <a:r>
              <a:rPr lang="sl-SI" altLang="sl-SI" sz="2000" b="1"/>
              <a:t> </a:t>
            </a:r>
            <a:r>
              <a:rPr lang="sl-SI" altLang="sl-SI" sz="2000"/>
              <a:t>državah je epidemija skoncentrirana v</a:t>
            </a:r>
            <a:r>
              <a:rPr lang="sl-SI" altLang="sl-SI" sz="2000" b="1"/>
              <a:t> </a:t>
            </a:r>
            <a:r>
              <a:rPr lang="sl-SI" altLang="sl-SI" sz="2000"/>
              <a:t>skupinah s tveganim spolnim vedenjem; to so prostitutke, ljudje, ki pogosto menjajo spolne partnerje in tisti, ki potujejo v države, kjer je okužba z virusom HIV zelo razširjena.</a:t>
            </a:r>
          </a:p>
          <a:p>
            <a:endParaRPr lang="sl-SI" alt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9344201-67C6-487F-B3E7-8BB802C934B0}"/>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Zdravilo proti aidsu</a:t>
            </a:r>
          </a:p>
        </p:txBody>
      </p:sp>
      <p:sp>
        <p:nvSpPr>
          <p:cNvPr id="3" name="Ograda vsebine 2">
            <a:extLst>
              <a:ext uri="{FF2B5EF4-FFF2-40B4-BE49-F238E27FC236}">
                <a16:creationId xmlns:a16="http://schemas.microsoft.com/office/drawing/2014/main" id="{CD620B86-0B4C-4A85-832F-AA0288415ED4}"/>
              </a:ext>
            </a:extLst>
          </p:cNvPr>
          <p:cNvSpPr>
            <a:spLocks noGrp="1"/>
          </p:cNvSpPr>
          <p:nvPr>
            <p:ph idx="1"/>
          </p:nvPr>
        </p:nvSpPr>
        <p:spPr/>
        <p:txBody>
          <a:bodyPr/>
          <a:lstStyle/>
          <a:p>
            <a:r>
              <a:rPr lang="sl-SI" altLang="sl-SI" sz="2000"/>
              <a:t>Od začetka epidemije aidsa je minilo že 20 let. V tem času je bilo opravljenih mnogo raziskav, vendar </a:t>
            </a:r>
            <a:r>
              <a:rPr lang="sl-SI" altLang="sl-SI" sz="2000" b="1"/>
              <a:t>cepiva za aids še niso odkrili</a:t>
            </a:r>
            <a:r>
              <a:rPr lang="sl-SI" altLang="sl-SI" sz="2000"/>
              <a:t>, prav tako pa</a:t>
            </a:r>
            <a:r>
              <a:rPr lang="sl-SI" altLang="sl-SI" sz="2000" b="1"/>
              <a:t> tudi ne dovolj učinkovitega zdravila</a:t>
            </a:r>
            <a:r>
              <a:rPr lang="sl-SI" altLang="sl-SI" sz="2000"/>
              <a:t>. Zdravila, ki jih za zdravljenje okuženih poznamo danes, bolnikom le podaljšajo življenje.</a:t>
            </a:r>
          </a:p>
          <a:p>
            <a:endParaRPr lang="sl-SI" altLang="sl-SI" sz="2000" b="1"/>
          </a:p>
          <a:p>
            <a:r>
              <a:rPr lang="sl-SI" altLang="sl-SI" sz="2000" b="1"/>
              <a:t>Raziskovalci se še vedno trudijo z razvojem zdravila in cepiva za aids</a:t>
            </a:r>
            <a:r>
              <a:rPr lang="sl-SI" altLang="sl-SI" sz="2000"/>
              <a:t>. Zdravilo naj bi ubilo virus HIV takoj po vstopu v celico. Cepivo bi moralo seveda tudi preprečiti okužbo z virusom HIV.  Kar se meni zdi bolj pomembno.  </a:t>
            </a:r>
          </a:p>
          <a:p>
            <a:endParaRPr lang="sl-SI" altLang="sl-SI"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7"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D5B0FD1-F8CC-4A10-9324-9EDE8AD15A85}"/>
              </a:ext>
            </a:extLst>
          </p:cNvPr>
          <p:cNvSpPr>
            <a:spLocks noGrp="1"/>
          </p:cNvSpPr>
          <p:nvPr>
            <p:ph type="title"/>
          </p:nvPr>
        </p:nvSpPr>
        <p:spPr/>
        <p:txBody>
          <a:bodyPr>
            <a:normAutofit fontScale="90000"/>
          </a:bodyPr>
          <a:lstStyle/>
          <a:p>
            <a:pPr fontAlgn="auto">
              <a:spcAft>
                <a:spcPts val="0"/>
              </a:spcAft>
              <a:defRPr/>
            </a:pPr>
            <a:r>
              <a:rPr lang="sl-SI" sz="4400" dirty="0">
                <a:solidFill>
                  <a:schemeClr val="tx2">
                    <a:satMod val="130000"/>
                  </a:schemeClr>
                </a:solidFill>
                <a:effectLst/>
              </a:rPr>
              <a:t> Kako se bo epidemija razvijala v prihodnje?</a:t>
            </a:r>
          </a:p>
        </p:txBody>
      </p:sp>
      <p:sp>
        <p:nvSpPr>
          <p:cNvPr id="3" name="Ograda vsebine 2">
            <a:extLst>
              <a:ext uri="{FF2B5EF4-FFF2-40B4-BE49-F238E27FC236}">
                <a16:creationId xmlns:a16="http://schemas.microsoft.com/office/drawing/2014/main" id="{73C5C6B5-92DF-4A1C-B441-ABECB4674C77}"/>
              </a:ext>
            </a:extLst>
          </p:cNvPr>
          <p:cNvSpPr>
            <a:spLocks noGrp="1"/>
          </p:cNvSpPr>
          <p:nvPr>
            <p:ph idx="1"/>
          </p:nvPr>
        </p:nvSpPr>
        <p:spPr/>
        <p:txBody>
          <a:bodyPr/>
          <a:lstStyle/>
          <a:p>
            <a:endParaRPr lang="sl-SI" altLang="sl-SI" sz="2000"/>
          </a:p>
          <a:p>
            <a:r>
              <a:rPr lang="sl-SI" altLang="sl-SI" sz="2000"/>
              <a:t> </a:t>
            </a:r>
            <a:r>
              <a:rPr lang="sl-SI" altLang="sl-SI" sz="2000" b="1"/>
              <a:t>Kako se bo epidemija razvijala v prihodnje, je odvisno tudi od nas samih</a:t>
            </a:r>
            <a:r>
              <a:rPr lang="sl-SI" altLang="sl-SI" sz="2000"/>
              <a:t>. Širjenje virusa je namreč pogojeno s pogostostjo nezaščitenih spolnih odnosov, hitrostjo menjave spolnih partnerjev...</a:t>
            </a:r>
          </a:p>
        </p:txBody>
      </p:sp>
      <p:pic>
        <p:nvPicPr>
          <p:cNvPr id="4" name="Slika 3" descr="HIV.jpg">
            <a:extLst>
              <a:ext uri="{FF2B5EF4-FFF2-40B4-BE49-F238E27FC236}">
                <a16:creationId xmlns:a16="http://schemas.microsoft.com/office/drawing/2014/main" id="{5791E54E-864C-4E4D-B589-6D668914DC0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3068638"/>
            <a:ext cx="3600450" cy="324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74E538-55AC-4CD4-8B47-93C7BC660F22}"/>
              </a:ext>
            </a:extLst>
          </p:cNvPr>
          <p:cNvSpPr>
            <a:spLocks noGrp="1"/>
          </p:cNvSpPr>
          <p:nvPr>
            <p:ph type="title"/>
          </p:nvPr>
        </p:nvSpPr>
        <p:spPr bwMode="auto"/>
        <p:txBody>
          <a:bodyPr vert="horz" wrap="square" lIns="91440" tIns="45720" rIns="91440" bIns="45720" numCol="1" anchorCtr="0" compatLnSpc="1">
            <a:prstTxWarp prst="textNoShape">
              <a:avLst/>
            </a:prstTxWarp>
          </a:bodyPr>
          <a:lstStyle/>
          <a:p>
            <a:r>
              <a:rPr lang="sl-SI" altLang="sl-SI">
                <a:effectLst/>
              </a:rPr>
              <a:t>ZAKLJUČEK</a:t>
            </a:r>
          </a:p>
        </p:txBody>
      </p:sp>
      <p:sp>
        <p:nvSpPr>
          <p:cNvPr id="3" name="Ograda vsebine 2">
            <a:extLst>
              <a:ext uri="{FF2B5EF4-FFF2-40B4-BE49-F238E27FC236}">
                <a16:creationId xmlns:a16="http://schemas.microsoft.com/office/drawing/2014/main" id="{79CD3D9E-749E-4B37-AB11-8113C0BC1368}"/>
              </a:ext>
            </a:extLst>
          </p:cNvPr>
          <p:cNvSpPr>
            <a:spLocks noGrp="1"/>
          </p:cNvSpPr>
          <p:nvPr>
            <p:ph idx="1"/>
          </p:nvPr>
        </p:nvSpPr>
        <p:spPr/>
        <p:txBody>
          <a:bodyPr/>
          <a:lstStyle/>
          <a:p>
            <a:r>
              <a:rPr lang="sl-SI" altLang="sl-SI" sz="2000"/>
              <a:t>Torej je 20. stoletje res nekaj posebnega v človeški zgodovini. Polno izumov in odkritij, o katerih so ljudje prej lahko le sanjali. V tem obdobju smo dobili prvi računalnik, človek je stopil na luno, medicina se je neznansko izboljšala in tako lahko z lahkoto pozdravimo nekatere še prej smrtonosne bolezni, klonirali smo žival in kmalu bomo še človeka in še veliko drugih iznajdb. </a:t>
            </a:r>
          </a:p>
          <a:p>
            <a:endParaRPr lang="sl-SI" altLang="sl-SI" sz="2000"/>
          </a:p>
          <a:p>
            <a:r>
              <a:rPr lang="sl-SI" altLang="sl-SI" sz="2000"/>
              <a:t>Zgodilo pa se je tudi veliko slabih stvari. Kuga 20. stoletja AIDS, ki je še zmeraj neozdravljiv, veliko klimatske spremembe, ki so posledica človekovega nenehnega spreminjanja sveta in onesnaževanja, jedrske katastrofe povsod po svetu.  A vendar to človeka ne ustavi, saj bo še vnaprej kljuboval materi naravi in skušal spremeniti svet njemu v prid. </a:t>
            </a:r>
          </a:p>
          <a:p>
            <a:endParaRPr lang="sl-SI" alt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0D1FFD1-541A-41C6-9632-81EB83C2BF8F}"/>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Viri </a:t>
            </a:r>
          </a:p>
        </p:txBody>
      </p:sp>
      <p:sp>
        <p:nvSpPr>
          <p:cNvPr id="26627" name="Ograda vsebine 2">
            <a:extLst>
              <a:ext uri="{FF2B5EF4-FFF2-40B4-BE49-F238E27FC236}">
                <a16:creationId xmlns:a16="http://schemas.microsoft.com/office/drawing/2014/main" id="{408F5278-37A7-4018-80B7-1CB09FD0659E}"/>
              </a:ext>
            </a:extLst>
          </p:cNvPr>
          <p:cNvSpPr>
            <a:spLocks noGrp="1"/>
          </p:cNvSpPr>
          <p:nvPr>
            <p:ph idx="1"/>
          </p:nvPr>
        </p:nvSpPr>
        <p:spPr/>
        <p:txBody>
          <a:bodyPr/>
          <a:lstStyle/>
          <a:p>
            <a:r>
              <a:rPr lang="sl-SI" altLang="sl-SI" sz="2400"/>
              <a:t>Viri</a:t>
            </a:r>
            <a:r>
              <a:rPr lang="sl-SI" altLang="sl-SI" sz="2400" dirty="0"/>
              <a:t>:</a:t>
            </a:r>
          </a:p>
          <a:p>
            <a:r>
              <a:rPr lang="sl-SI" altLang="sl-SI" sz="2400" dirty="0" err="1"/>
              <a:t>Wikipedia</a:t>
            </a:r>
            <a:r>
              <a:rPr lang="sl-SI" altLang="sl-SI" sz="2400" dirty="0"/>
              <a:t>, </a:t>
            </a:r>
          </a:p>
          <a:p>
            <a:r>
              <a:rPr lang="sl-SI" altLang="sl-SI" sz="2400" dirty="0"/>
              <a:t>Učbenik za zgodovino,</a:t>
            </a:r>
          </a:p>
          <a:p>
            <a:r>
              <a:rPr lang="sl-SI" altLang="sl-SI" sz="2400" dirty="0"/>
              <a:t>Google slike…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9AE3B7C-BF0A-4799-A37C-083ACEB9A83A}"/>
              </a:ext>
            </a:extLst>
          </p:cNvPr>
          <p:cNvSpPr>
            <a:spLocks noGrp="1"/>
          </p:cNvSpPr>
          <p:nvPr>
            <p:ph type="title"/>
          </p:nvPr>
        </p:nvSpPr>
        <p:spPr/>
        <p:txBody>
          <a:bodyPr>
            <a:normAutofit fontScale="90000"/>
          </a:bodyPr>
          <a:lstStyle/>
          <a:p>
            <a:pPr fontAlgn="auto">
              <a:spcAft>
                <a:spcPts val="0"/>
              </a:spcAft>
              <a:defRPr/>
            </a:pPr>
            <a:br>
              <a:rPr lang="sl-SI" b="1" dirty="0">
                <a:solidFill>
                  <a:schemeClr val="tx2">
                    <a:satMod val="130000"/>
                  </a:schemeClr>
                </a:solidFill>
              </a:rPr>
            </a:br>
            <a:r>
              <a:rPr lang="sl-SI" dirty="0">
                <a:solidFill>
                  <a:schemeClr val="tx2">
                    <a:satMod val="130000"/>
                  </a:schemeClr>
                </a:solidFill>
                <a:effectLst/>
              </a:rPr>
              <a:t>UVOD</a:t>
            </a:r>
            <a:br>
              <a:rPr lang="sl-SI" dirty="0">
                <a:solidFill>
                  <a:schemeClr val="tx2">
                    <a:satMod val="130000"/>
                  </a:schemeClr>
                </a:solidFill>
              </a:rPr>
            </a:br>
            <a:endParaRPr lang="sl-SI" dirty="0">
              <a:solidFill>
                <a:schemeClr val="tx2">
                  <a:satMod val="130000"/>
                </a:schemeClr>
              </a:solidFill>
            </a:endParaRPr>
          </a:p>
        </p:txBody>
      </p:sp>
      <p:sp>
        <p:nvSpPr>
          <p:cNvPr id="3" name="Ograda vsebine 2">
            <a:extLst>
              <a:ext uri="{FF2B5EF4-FFF2-40B4-BE49-F238E27FC236}">
                <a16:creationId xmlns:a16="http://schemas.microsoft.com/office/drawing/2014/main" id="{B6C0AD6E-3855-4122-B42A-CFD1768FDC4A}"/>
              </a:ext>
            </a:extLst>
          </p:cNvPr>
          <p:cNvSpPr>
            <a:spLocks noGrp="1"/>
          </p:cNvSpPr>
          <p:nvPr>
            <p:ph idx="1"/>
          </p:nvPr>
        </p:nvSpPr>
        <p:spPr/>
        <p:txBody>
          <a:bodyPr/>
          <a:lstStyle/>
          <a:p>
            <a:endParaRPr lang="sl-SI" altLang="sl-SI" sz="2000"/>
          </a:p>
          <a:p>
            <a:r>
              <a:rPr lang="sl-SI" altLang="sl-SI" sz="2000"/>
              <a:t>V tej predstavitvi je predstavljen znanstveni napredek po drugi svetovni vojni, se pravi od leta 1945 pa vse do danes. V tem obdobju se je zgodilo toliko izumov brez katerih si dandanes sploh ne moremo predstavljati življenja. </a:t>
            </a:r>
          </a:p>
          <a:p>
            <a:endParaRPr lang="sl-SI" altLang="sl-SI" sz="2000"/>
          </a:p>
          <a:p>
            <a:r>
              <a:rPr lang="sl-SI" altLang="sl-SI" sz="2000"/>
              <a:t>Zdravila, ki številnim rešujejo življenje, računalniki, električne naprave, ki nam mnogim olajšujejo življenje, širitev letalskega in cestnega prometa, mobiteli,  vse to ter še mnoge druge stvari, ki so se zgodile v tem kratkem, a izredno pestrem obdobju. </a:t>
            </a:r>
          </a:p>
          <a:p>
            <a:endParaRPr lang="sl-SI" altLang="sl-SI"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0C874E3-4651-4F10-A3D6-DB2E26298F29}"/>
              </a:ext>
            </a:extLst>
          </p:cNvPr>
          <p:cNvSpPr>
            <a:spLocks noGrp="1"/>
          </p:cNvSpPr>
          <p:nvPr>
            <p:ph type="ctrTitle"/>
          </p:nvPr>
        </p:nvSpPr>
        <p:spPr>
          <a:xfrm>
            <a:off x="1116013" y="404813"/>
            <a:ext cx="7405687" cy="3240087"/>
          </a:xfrm>
        </p:spPr>
        <p:txBody>
          <a:bodyPr/>
          <a:lstStyle/>
          <a:p>
            <a:pPr algn="ctr" fontAlgn="auto">
              <a:spcAft>
                <a:spcPts val="0"/>
              </a:spcAft>
              <a:defRPr/>
            </a:pPr>
            <a:r>
              <a:rPr lang="sl-SI" sz="5400" dirty="0">
                <a:solidFill>
                  <a:schemeClr val="tx2">
                    <a:satMod val="130000"/>
                  </a:schemeClr>
                </a:solidFill>
              </a:rPr>
              <a:t>Hvala za vašo pozornost!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FEFB84B-783C-4555-82BD-20857FA12C5E}"/>
              </a:ext>
            </a:extLst>
          </p:cNvPr>
          <p:cNvSpPr>
            <a:spLocks noGrp="1"/>
          </p:cNvSpPr>
          <p:nvPr>
            <p:ph type="title"/>
          </p:nvPr>
        </p:nvSpPr>
        <p:spPr/>
        <p:txBody>
          <a:bodyPr>
            <a:normAutofit fontScale="90000"/>
          </a:bodyPr>
          <a:lstStyle/>
          <a:p>
            <a:pPr fontAlgn="auto">
              <a:spcAft>
                <a:spcPts val="0"/>
              </a:spcAft>
              <a:defRPr/>
            </a:pPr>
            <a:r>
              <a:rPr lang="sl-SI" dirty="0">
                <a:solidFill>
                  <a:schemeClr val="tx2">
                    <a:satMod val="130000"/>
                  </a:schemeClr>
                </a:solidFill>
              </a:rPr>
              <a:t>Najpomembnejši dosežki znanosti</a:t>
            </a:r>
          </a:p>
        </p:txBody>
      </p:sp>
      <p:sp>
        <p:nvSpPr>
          <p:cNvPr id="3" name="Ograda vsebine 2">
            <a:extLst>
              <a:ext uri="{FF2B5EF4-FFF2-40B4-BE49-F238E27FC236}">
                <a16:creationId xmlns:a16="http://schemas.microsoft.com/office/drawing/2014/main" id="{9E68A6CB-F302-4C8B-8315-1A5516F111E5}"/>
              </a:ext>
            </a:extLst>
          </p:cNvPr>
          <p:cNvSpPr>
            <a:spLocks noGrp="1"/>
          </p:cNvSpPr>
          <p:nvPr>
            <p:ph idx="1"/>
          </p:nvPr>
        </p:nvSpPr>
        <p:spPr/>
        <p:txBody>
          <a:bodyPr>
            <a:normAutofit fontScale="70000" lnSpcReduction="20000"/>
          </a:bodyPr>
          <a:lstStyle/>
          <a:p>
            <a:pPr marL="365760" indent="-283464" fontAlgn="auto">
              <a:spcAft>
                <a:spcPts val="0"/>
              </a:spcAft>
              <a:buFont typeface="Wingdings 2"/>
              <a:buChar char=""/>
              <a:defRPr/>
            </a:pPr>
            <a:endParaRPr lang="sl-SI" sz="2200" b="1" dirty="0"/>
          </a:p>
          <a:p>
            <a:pPr marL="365760" indent="-283464" fontAlgn="auto">
              <a:spcAft>
                <a:spcPts val="0"/>
              </a:spcAft>
              <a:buFont typeface="Wingdings 2"/>
              <a:buChar char=""/>
              <a:defRPr/>
            </a:pPr>
            <a:r>
              <a:rPr lang="sl-SI" sz="2900" dirty="0"/>
              <a:t>Najpomembnejši dosežki znanosti po 2. sv do sedaj:</a:t>
            </a:r>
            <a:endParaRPr lang="sl-SI" sz="2900" b="1" dirty="0"/>
          </a:p>
          <a:p>
            <a:pPr marL="365760" indent="-283464" fontAlgn="auto">
              <a:spcAft>
                <a:spcPts val="0"/>
              </a:spcAft>
              <a:buFont typeface="Wingdings 2"/>
              <a:buChar char=""/>
              <a:defRPr/>
            </a:pPr>
            <a:endParaRPr lang="sl-SI" sz="2200" b="1" dirty="0"/>
          </a:p>
          <a:p>
            <a:pPr marL="365760" indent="-283464" fontAlgn="auto">
              <a:spcAft>
                <a:spcPts val="0"/>
              </a:spcAft>
              <a:buFont typeface="Wingdings 2"/>
              <a:buChar char=""/>
              <a:defRPr/>
            </a:pPr>
            <a:r>
              <a:rPr lang="sl-SI" sz="2200" b="1" i="1" dirty="0"/>
              <a:t>Leto       Dosežek                                                                             Avtor</a:t>
            </a:r>
          </a:p>
          <a:p>
            <a:pPr marL="365760" indent="-283464" fontAlgn="auto">
              <a:spcAft>
                <a:spcPts val="0"/>
              </a:spcAft>
              <a:buFont typeface="Wingdings 2"/>
              <a:buChar char=""/>
              <a:defRPr/>
            </a:pPr>
            <a:r>
              <a:rPr lang="sl-SI" sz="2200" dirty="0"/>
              <a:t>1950        Prva presaditev ledvic                                                              R. </a:t>
            </a:r>
            <a:r>
              <a:rPr lang="sl-SI" sz="2200" dirty="0" err="1"/>
              <a:t>Lawcer</a:t>
            </a:r>
            <a:endParaRPr lang="sl-SI" sz="2200" dirty="0"/>
          </a:p>
          <a:p>
            <a:pPr marL="365760" indent="-283464" fontAlgn="auto">
              <a:spcAft>
                <a:spcPts val="0"/>
              </a:spcAft>
              <a:buFont typeface="Wingdings 2"/>
              <a:buChar char=""/>
              <a:defRPr/>
            </a:pPr>
            <a:r>
              <a:rPr lang="sl-SI" sz="2200" dirty="0"/>
              <a:t>1953        Odkritje zgradbe DNK                                                            F. Crick, J. </a:t>
            </a:r>
          </a:p>
          <a:p>
            <a:pPr marL="365760" indent="-283464" fontAlgn="auto">
              <a:spcAft>
                <a:spcPts val="0"/>
              </a:spcAft>
              <a:buFont typeface="Wingdings 2"/>
              <a:buChar char=""/>
              <a:defRPr/>
            </a:pPr>
            <a:r>
              <a:rPr lang="sl-SI" sz="2200" dirty="0"/>
              <a:t>1953        Odkritje cepiva proti poliomielitisu </a:t>
            </a:r>
            <a:r>
              <a:rPr lang="sl-SI" sz="1300" dirty="0"/>
              <a:t>(Otroška ohromelost)                                       </a:t>
            </a:r>
            <a:r>
              <a:rPr lang="sl-SI" sz="2200" dirty="0"/>
              <a:t>J. </a:t>
            </a:r>
            <a:r>
              <a:rPr lang="sl-SI" sz="2200" dirty="0" err="1"/>
              <a:t>Salk</a:t>
            </a:r>
            <a:r>
              <a:rPr lang="sl-SI" sz="2200" dirty="0"/>
              <a:t>, A. Sabin</a:t>
            </a:r>
          </a:p>
          <a:p>
            <a:pPr marL="365760" indent="-283464" fontAlgn="auto">
              <a:spcAft>
                <a:spcPts val="0"/>
              </a:spcAft>
              <a:buFont typeface="Wingdings 2"/>
              <a:buChar char=""/>
              <a:defRPr/>
            </a:pPr>
            <a:r>
              <a:rPr lang="sl-SI" sz="2200" dirty="0"/>
              <a:t>1957        Odkritje interferona, zaviralca virusov                                     A. </a:t>
            </a:r>
            <a:r>
              <a:rPr lang="sl-SI" sz="2200" dirty="0" err="1"/>
              <a:t>Isaacs</a:t>
            </a:r>
            <a:endParaRPr lang="sl-SI" sz="2200" dirty="0"/>
          </a:p>
          <a:p>
            <a:pPr marL="365760" indent="-283464" fontAlgn="auto">
              <a:spcAft>
                <a:spcPts val="0"/>
              </a:spcAft>
              <a:buFont typeface="Wingdings 2"/>
              <a:buChar char=""/>
              <a:defRPr/>
            </a:pPr>
            <a:r>
              <a:rPr lang="sl-SI" sz="2200" dirty="0"/>
              <a:t>1960        Prva uporaba umetnih ledvic </a:t>
            </a:r>
          </a:p>
          <a:p>
            <a:pPr marL="365760" indent="-283464" fontAlgn="auto">
              <a:spcAft>
                <a:spcPts val="0"/>
              </a:spcAft>
              <a:buFont typeface="Wingdings 2"/>
              <a:buChar char=""/>
              <a:defRPr/>
            </a:pPr>
            <a:r>
              <a:rPr lang="sl-SI" sz="2200" dirty="0"/>
              <a:t>1960        Iznajdba laserja                                                                        H. </a:t>
            </a:r>
            <a:r>
              <a:rPr lang="sl-SI" sz="2200" dirty="0" err="1"/>
              <a:t>Miman</a:t>
            </a:r>
            <a:endParaRPr lang="sl-SI" sz="2200" dirty="0"/>
          </a:p>
          <a:p>
            <a:pPr marL="365760" indent="-283464" fontAlgn="auto">
              <a:spcAft>
                <a:spcPts val="0"/>
              </a:spcAft>
              <a:buFont typeface="Wingdings 2"/>
              <a:buChar char=""/>
              <a:defRPr/>
            </a:pPr>
            <a:r>
              <a:rPr lang="sl-SI" sz="2200" dirty="0"/>
              <a:t>1967        Prva presaditev srca                                                               </a:t>
            </a:r>
            <a:r>
              <a:rPr lang="sl-SI" sz="2200" dirty="0" err="1"/>
              <a:t>Ch</a:t>
            </a:r>
            <a:r>
              <a:rPr lang="sl-SI" sz="2200" dirty="0"/>
              <a:t>. </a:t>
            </a:r>
            <a:r>
              <a:rPr lang="sl-SI" sz="2200" dirty="0" err="1"/>
              <a:t>Barnard</a:t>
            </a:r>
            <a:endParaRPr lang="sl-SI" sz="2200" dirty="0"/>
          </a:p>
          <a:p>
            <a:pPr marL="365760" indent="-283464" fontAlgn="auto">
              <a:spcAft>
                <a:spcPts val="0"/>
              </a:spcAft>
              <a:buFont typeface="Wingdings 2"/>
              <a:buChar char=""/>
              <a:defRPr/>
            </a:pPr>
            <a:r>
              <a:rPr lang="sl-SI" sz="2200" dirty="0"/>
              <a:t>1997         Znanstveniki iz </a:t>
            </a:r>
            <a:r>
              <a:rPr lang="sl-SI" sz="2200" dirty="0" err="1"/>
              <a:t>Edinburgha</a:t>
            </a:r>
            <a:r>
              <a:rPr lang="sl-SI" sz="2200" dirty="0"/>
              <a:t> ustvarijo (klonirajo) ovco </a:t>
            </a:r>
            <a:r>
              <a:rPr lang="sl-SI" sz="2200" dirty="0" err="1"/>
              <a:t>Dolly</a:t>
            </a:r>
            <a:endParaRPr lang="sl-SI" sz="2200" dirty="0"/>
          </a:p>
          <a:p>
            <a:pPr marL="365760" indent="-283464" fontAlgn="auto">
              <a:spcAft>
                <a:spcPts val="0"/>
              </a:spcAft>
              <a:buFont typeface="Wingdings 2"/>
              <a:buChar char=""/>
              <a:defRPr/>
            </a:pPr>
            <a:r>
              <a:rPr lang="sl-SI" sz="2200" dirty="0"/>
              <a:t>2000         Znanstveniki razvozlajo skrivnost genskih zapisov                       ZDA         </a:t>
            </a:r>
          </a:p>
          <a:p>
            <a:pPr marL="365760" indent="-283464" fontAlgn="auto">
              <a:spcAft>
                <a:spcPts val="0"/>
              </a:spcAft>
              <a:buFont typeface="Wingdings 2"/>
              <a:buNone/>
              <a:defRPr/>
            </a:pPr>
            <a:r>
              <a:rPr lang="sl-SI" sz="2200" b="1" dirty="0"/>
              <a:t> </a:t>
            </a:r>
            <a:endParaRPr lang="sl-SI" sz="2200" dirty="0"/>
          </a:p>
          <a:p>
            <a:pPr marL="365760" indent="-283464" fontAlgn="auto">
              <a:spcAft>
                <a:spcPts val="0"/>
              </a:spcAft>
              <a:buFont typeface="Wingdings 2"/>
              <a:buChar char=""/>
              <a:defRPr/>
            </a:pPr>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from="(-#ppt_w/2)" to="(#ppt_x)" calcmode="lin" valueType="num">
                                      <p:cBhvr>
                                        <p:cTn id="23" dur="600" fill="hold">
                                          <p:stCondLst>
                                            <p:cond delay="0"/>
                                          </p:stCondLst>
                                        </p:cTn>
                                        <p:tgtEl>
                                          <p:spTgt spid="3">
                                            <p:txEl>
                                              <p:pRg st="3" end="3"/>
                                            </p:txEl>
                                          </p:spTgt>
                                        </p:tgtEl>
                                        <p:attrNameLst>
                                          <p:attrName>ppt_x</p:attrName>
                                        </p:attrNameLst>
                                      </p:cBhvr>
                                    </p:anim>
                                    <p:anim from="0" to="-1.0" calcmode="lin" valueType="num">
                                      <p:cBhvr>
                                        <p:cTn id="24" dur="200" decel="50000" autoRev="1" fill="hold">
                                          <p:stCondLst>
                                            <p:cond delay="600"/>
                                          </p:stCondLst>
                                        </p:cTn>
                                        <p:tgtEl>
                                          <p:spTgt spid="3">
                                            <p:txEl>
                                              <p:pRg st="3" end="3"/>
                                            </p:txEl>
                                          </p:spTgt>
                                        </p:tgtEl>
                                        <p:attrNameLst>
                                          <p:attrName>xshear</p:attrName>
                                        </p:attrNameLst>
                                      </p:cBhvr>
                                    </p:anim>
                                    <p:animScale>
                                      <p:cBhvr>
                                        <p:cTn id="25" dur="200" decel="100000" autoRev="1" fill="hold">
                                          <p:stCondLst>
                                            <p:cond delay="600"/>
                                          </p:stCondLst>
                                        </p:cTn>
                                        <p:tgtEl>
                                          <p:spTgt spid="3">
                                            <p:txEl>
                                              <p:pRg st="3" end="3"/>
                                            </p:txEl>
                                          </p:spTgt>
                                        </p:tgtEl>
                                      </p:cBhvr>
                                      <p:from x="100000" y="100000"/>
                                      <p:to x="80000" y="100000"/>
                                    </p:animScale>
                                    <p:anim by="(#ppt_h/3+#ppt_w*0.1)" calcmode="lin" valueType="num">
                                      <p:cBhvr additive="sum">
                                        <p:cTn id="26" dur="200" decel="100000" autoRev="1" fill="hold">
                                          <p:stCondLst>
                                            <p:cond delay="600"/>
                                          </p:stCondLst>
                                        </p:cTn>
                                        <p:tgtEl>
                                          <p:spTgt spid="3">
                                            <p:txEl>
                                              <p:pRg st="3" end="3"/>
                                            </p:txEl>
                                          </p:spTgt>
                                        </p:tgtEl>
                                        <p:attrNameLst>
                                          <p:attrName>ppt_x</p:attrName>
                                        </p:attrNameLst>
                                      </p:cBhvr>
                                    </p:anim>
                                  </p:childTnLst>
                                </p:cTn>
                              </p:par>
                              <p:par>
                                <p:cTn id="27" presetID="34"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from="(-#ppt_w/2)" to="(#ppt_x)" calcmode="lin" valueType="num">
                                      <p:cBhvr>
                                        <p:cTn id="29" dur="600" fill="hold">
                                          <p:stCondLst>
                                            <p:cond delay="0"/>
                                          </p:stCondLst>
                                        </p:cTn>
                                        <p:tgtEl>
                                          <p:spTgt spid="3">
                                            <p:txEl>
                                              <p:pRg st="4" end="4"/>
                                            </p:txEl>
                                          </p:spTgt>
                                        </p:tgtEl>
                                        <p:attrNameLst>
                                          <p:attrName>ppt_x</p:attrName>
                                        </p:attrNameLst>
                                      </p:cBhvr>
                                    </p:anim>
                                    <p:anim from="0" to="-1.0" calcmode="lin" valueType="num">
                                      <p:cBhvr>
                                        <p:cTn id="30" dur="200" decel="50000" autoRev="1" fill="hold">
                                          <p:stCondLst>
                                            <p:cond delay="600"/>
                                          </p:stCondLst>
                                        </p:cTn>
                                        <p:tgtEl>
                                          <p:spTgt spid="3">
                                            <p:txEl>
                                              <p:pRg st="4" end="4"/>
                                            </p:txEl>
                                          </p:spTgt>
                                        </p:tgtEl>
                                        <p:attrNameLst>
                                          <p:attrName>xshear</p:attrName>
                                        </p:attrNameLst>
                                      </p:cBhvr>
                                    </p:anim>
                                    <p:animScale>
                                      <p:cBhvr>
                                        <p:cTn id="31" dur="200" decel="100000" autoRev="1" fill="hold">
                                          <p:stCondLst>
                                            <p:cond delay="600"/>
                                          </p:stCondLst>
                                        </p:cTn>
                                        <p:tgtEl>
                                          <p:spTgt spid="3">
                                            <p:txEl>
                                              <p:pRg st="4" end="4"/>
                                            </p:txEl>
                                          </p:spTgt>
                                        </p:tgtEl>
                                      </p:cBhvr>
                                      <p:from x="100000" y="100000"/>
                                      <p:to x="80000" y="100000"/>
                                    </p:animScale>
                                    <p:anim by="(#ppt_h/3+#ppt_w*0.1)" calcmode="lin" valueType="num">
                                      <p:cBhvr additive="sum">
                                        <p:cTn id="32" dur="200" decel="100000" autoRev="1" fill="hold">
                                          <p:stCondLst>
                                            <p:cond delay="600"/>
                                          </p:stCondLst>
                                        </p:cTn>
                                        <p:tgtEl>
                                          <p:spTgt spid="3">
                                            <p:txEl>
                                              <p:pRg st="4" end="4"/>
                                            </p:txEl>
                                          </p:spTgt>
                                        </p:tgtEl>
                                        <p:attrNameLst>
                                          <p:attrName>ppt_x</p:attrName>
                                        </p:attrNameLst>
                                      </p:cBhvr>
                                    </p:anim>
                                  </p:childTnLst>
                                </p:cTn>
                              </p:par>
                              <p:par>
                                <p:cTn id="33" presetID="34" presetClass="entr" presetSubtype="0"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from="(-#ppt_w/2)" to="(#ppt_x)" calcmode="lin" valueType="num">
                                      <p:cBhvr>
                                        <p:cTn id="35" dur="600" fill="hold">
                                          <p:stCondLst>
                                            <p:cond delay="0"/>
                                          </p:stCondLst>
                                        </p:cTn>
                                        <p:tgtEl>
                                          <p:spTgt spid="3">
                                            <p:txEl>
                                              <p:pRg st="5" end="5"/>
                                            </p:txEl>
                                          </p:spTgt>
                                        </p:tgtEl>
                                        <p:attrNameLst>
                                          <p:attrName>ppt_x</p:attrName>
                                        </p:attrNameLst>
                                      </p:cBhvr>
                                    </p:anim>
                                    <p:anim from="0" to="-1.0" calcmode="lin" valueType="num">
                                      <p:cBhvr>
                                        <p:cTn id="36" dur="200" decel="50000" autoRev="1" fill="hold">
                                          <p:stCondLst>
                                            <p:cond delay="600"/>
                                          </p:stCondLst>
                                        </p:cTn>
                                        <p:tgtEl>
                                          <p:spTgt spid="3">
                                            <p:txEl>
                                              <p:pRg st="5" end="5"/>
                                            </p:txEl>
                                          </p:spTgt>
                                        </p:tgtEl>
                                        <p:attrNameLst>
                                          <p:attrName>xshear</p:attrName>
                                        </p:attrNameLst>
                                      </p:cBhvr>
                                    </p:anim>
                                    <p:animScale>
                                      <p:cBhvr>
                                        <p:cTn id="37" dur="200" decel="100000" autoRev="1" fill="hold">
                                          <p:stCondLst>
                                            <p:cond delay="600"/>
                                          </p:stCondLst>
                                        </p:cTn>
                                        <p:tgtEl>
                                          <p:spTgt spid="3">
                                            <p:txEl>
                                              <p:pRg st="5" end="5"/>
                                            </p:txEl>
                                          </p:spTgt>
                                        </p:tgtEl>
                                      </p:cBhvr>
                                      <p:from x="100000" y="100000"/>
                                      <p:to x="80000" y="100000"/>
                                    </p:animScale>
                                    <p:anim by="(#ppt_h/3+#ppt_w*0.1)" calcmode="lin" valueType="num">
                                      <p:cBhvr additive="sum">
                                        <p:cTn id="38" dur="200" decel="100000" autoRev="1" fill="hold">
                                          <p:stCondLst>
                                            <p:cond delay="600"/>
                                          </p:stCondLst>
                                        </p:cTn>
                                        <p:tgtEl>
                                          <p:spTgt spid="3">
                                            <p:txEl>
                                              <p:pRg st="5" end="5"/>
                                            </p:txEl>
                                          </p:spTgt>
                                        </p:tgtEl>
                                        <p:attrNameLst>
                                          <p:attrName>ppt_x</p:attrName>
                                        </p:attrNameLst>
                                      </p:cBhvr>
                                    </p:anim>
                                  </p:childTnLst>
                                </p:cTn>
                              </p:par>
                              <p:par>
                                <p:cTn id="39" presetID="34"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from="(-#ppt_w/2)" to="(#ppt_x)" calcmode="lin" valueType="num">
                                      <p:cBhvr>
                                        <p:cTn id="41" dur="600" fill="hold">
                                          <p:stCondLst>
                                            <p:cond delay="0"/>
                                          </p:stCondLst>
                                        </p:cTn>
                                        <p:tgtEl>
                                          <p:spTgt spid="3">
                                            <p:txEl>
                                              <p:pRg st="6" end="6"/>
                                            </p:txEl>
                                          </p:spTgt>
                                        </p:tgtEl>
                                        <p:attrNameLst>
                                          <p:attrName>ppt_x</p:attrName>
                                        </p:attrNameLst>
                                      </p:cBhvr>
                                    </p:anim>
                                    <p:anim from="0" to="-1.0" calcmode="lin" valueType="num">
                                      <p:cBhvr>
                                        <p:cTn id="42" dur="200" decel="50000" autoRev="1" fill="hold">
                                          <p:stCondLst>
                                            <p:cond delay="600"/>
                                          </p:stCondLst>
                                        </p:cTn>
                                        <p:tgtEl>
                                          <p:spTgt spid="3">
                                            <p:txEl>
                                              <p:pRg st="6" end="6"/>
                                            </p:txEl>
                                          </p:spTgt>
                                        </p:tgtEl>
                                        <p:attrNameLst>
                                          <p:attrName>xshear</p:attrName>
                                        </p:attrNameLst>
                                      </p:cBhvr>
                                    </p:anim>
                                    <p:animScale>
                                      <p:cBhvr>
                                        <p:cTn id="43" dur="200" decel="100000" autoRev="1" fill="hold">
                                          <p:stCondLst>
                                            <p:cond delay="600"/>
                                          </p:stCondLst>
                                        </p:cTn>
                                        <p:tgtEl>
                                          <p:spTgt spid="3">
                                            <p:txEl>
                                              <p:pRg st="6" end="6"/>
                                            </p:txEl>
                                          </p:spTgt>
                                        </p:tgtEl>
                                      </p:cBhvr>
                                      <p:from x="100000" y="100000"/>
                                      <p:to x="80000" y="100000"/>
                                    </p:animScale>
                                    <p:anim by="(#ppt_h/3+#ppt_w*0.1)" calcmode="lin" valueType="num">
                                      <p:cBhvr additive="sum">
                                        <p:cTn id="44" dur="200" decel="100000" autoRev="1" fill="hold">
                                          <p:stCondLst>
                                            <p:cond delay="600"/>
                                          </p:stCondLst>
                                        </p:cTn>
                                        <p:tgtEl>
                                          <p:spTgt spid="3">
                                            <p:txEl>
                                              <p:pRg st="6" end="6"/>
                                            </p:txEl>
                                          </p:spTgt>
                                        </p:tgtEl>
                                        <p:attrNameLst>
                                          <p:attrName>ppt_x</p:attrName>
                                        </p:attrNameLst>
                                      </p:cBhvr>
                                    </p:anim>
                                  </p:childTnLst>
                                </p:cTn>
                              </p:par>
                              <p:par>
                                <p:cTn id="45" presetID="34"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from="(-#ppt_w/2)" to="(#ppt_x)" calcmode="lin" valueType="num">
                                      <p:cBhvr>
                                        <p:cTn id="47" dur="600" fill="hold">
                                          <p:stCondLst>
                                            <p:cond delay="0"/>
                                          </p:stCondLst>
                                        </p:cTn>
                                        <p:tgtEl>
                                          <p:spTgt spid="3">
                                            <p:txEl>
                                              <p:pRg st="7" end="7"/>
                                            </p:txEl>
                                          </p:spTgt>
                                        </p:tgtEl>
                                        <p:attrNameLst>
                                          <p:attrName>ppt_x</p:attrName>
                                        </p:attrNameLst>
                                      </p:cBhvr>
                                    </p:anim>
                                    <p:anim from="0" to="-1.0" calcmode="lin" valueType="num">
                                      <p:cBhvr>
                                        <p:cTn id="48" dur="200" decel="50000" autoRev="1" fill="hold">
                                          <p:stCondLst>
                                            <p:cond delay="600"/>
                                          </p:stCondLst>
                                        </p:cTn>
                                        <p:tgtEl>
                                          <p:spTgt spid="3">
                                            <p:txEl>
                                              <p:pRg st="7" end="7"/>
                                            </p:txEl>
                                          </p:spTgt>
                                        </p:tgtEl>
                                        <p:attrNameLst>
                                          <p:attrName>xshear</p:attrName>
                                        </p:attrNameLst>
                                      </p:cBhvr>
                                    </p:anim>
                                    <p:animScale>
                                      <p:cBhvr>
                                        <p:cTn id="49" dur="200" decel="100000" autoRev="1" fill="hold">
                                          <p:stCondLst>
                                            <p:cond delay="600"/>
                                          </p:stCondLst>
                                        </p:cTn>
                                        <p:tgtEl>
                                          <p:spTgt spid="3">
                                            <p:txEl>
                                              <p:pRg st="7" end="7"/>
                                            </p:txEl>
                                          </p:spTgt>
                                        </p:tgtEl>
                                      </p:cBhvr>
                                      <p:from x="100000" y="100000"/>
                                      <p:to x="80000" y="100000"/>
                                    </p:animScale>
                                    <p:anim by="(#ppt_h/3+#ppt_w*0.1)" calcmode="lin" valueType="num">
                                      <p:cBhvr additive="sum">
                                        <p:cTn id="50" dur="200" decel="100000" autoRev="1" fill="hold">
                                          <p:stCondLst>
                                            <p:cond delay="600"/>
                                          </p:stCondLst>
                                        </p:cTn>
                                        <p:tgtEl>
                                          <p:spTgt spid="3">
                                            <p:txEl>
                                              <p:pRg st="7" end="7"/>
                                            </p:txEl>
                                          </p:spTgt>
                                        </p:tgtEl>
                                        <p:attrNameLst>
                                          <p:attrName>ppt_x</p:attrName>
                                        </p:attrNameLst>
                                      </p:cBhvr>
                                    </p:anim>
                                  </p:childTnLst>
                                </p:cTn>
                              </p:par>
                              <p:par>
                                <p:cTn id="51" presetID="34" presetClass="entr" presetSubtype="0"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from="(-#ppt_w/2)" to="(#ppt_x)" calcmode="lin" valueType="num">
                                      <p:cBhvr>
                                        <p:cTn id="53" dur="600" fill="hold">
                                          <p:stCondLst>
                                            <p:cond delay="0"/>
                                          </p:stCondLst>
                                        </p:cTn>
                                        <p:tgtEl>
                                          <p:spTgt spid="3">
                                            <p:txEl>
                                              <p:pRg st="8" end="8"/>
                                            </p:txEl>
                                          </p:spTgt>
                                        </p:tgtEl>
                                        <p:attrNameLst>
                                          <p:attrName>ppt_x</p:attrName>
                                        </p:attrNameLst>
                                      </p:cBhvr>
                                    </p:anim>
                                    <p:anim from="0" to="-1.0" calcmode="lin" valueType="num">
                                      <p:cBhvr>
                                        <p:cTn id="54" dur="200" decel="50000" autoRev="1" fill="hold">
                                          <p:stCondLst>
                                            <p:cond delay="600"/>
                                          </p:stCondLst>
                                        </p:cTn>
                                        <p:tgtEl>
                                          <p:spTgt spid="3">
                                            <p:txEl>
                                              <p:pRg st="8" end="8"/>
                                            </p:txEl>
                                          </p:spTgt>
                                        </p:tgtEl>
                                        <p:attrNameLst>
                                          <p:attrName>xshear</p:attrName>
                                        </p:attrNameLst>
                                      </p:cBhvr>
                                    </p:anim>
                                    <p:animScale>
                                      <p:cBhvr>
                                        <p:cTn id="55" dur="200" decel="100000" autoRev="1" fill="hold">
                                          <p:stCondLst>
                                            <p:cond delay="600"/>
                                          </p:stCondLst>
                                        </p:cTn>
                                        <p:tgtEl>
                                          <p:spTgt spid="3">
                                            <p:txEl>
                                              <p:pRg st="8" end="8"/>
                                            </p:txEl>
                                          </p:spTgt>
                                        </p:tgtEl>
                                      </p:cBhvr>
                                      <p:from x="100000" y="100000"/>
                                      <p:to x="80000" y="100000"/>
                                    </p:animScale>
                                    <p:anim by="(#ppt_h/3+#ppt_w*0.1)" calcmode="lin" valueType="num">
                                      <p:cBhvr additive="sum">
                                        <p:cTn id="56" dur="200" decel="100000" autoRev="1" fill="hold">
                                          <p:stCondLst>
                                            <p:cond delay="600"/>
                                          </p:stCondLst>
                                        </p:cTn>
                                        <p:tgtEl>
                                          <p:spTgt spid="3">
                                            <p:txEl>
                                              <p:pRg st="8" end="8"/>
                                            </p:txEl>
                                          </p:spTgt>
                                        </p:tgtEl>
                                        <p:attrNameLst>
                                          <p:attrName>ppt_x</p:attrName>
                                        </p:attrNameLst>
                                      </p:cBhvr>
                                    </p:anim>
                                  </p:childTnLst>
                                </p:cTn>
                              </p:par>
                              <p:par>
                                <p:cTn id="57" presetID="34" presetClass="entr" presetSubtype="0"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from="(-#ppt_w/2)" to="(#ppt_x)" calcmode="lin" valueType="num">
                                      <p:cBhvr>
                                        <p:cTn id="59" dur="600" fill="hold">
                                          <p:stCondLst>
                                            <p:cond delay="0"/>
                                          </p:stCondLst>
                                        </p:cTn>
                                        <p:tgtEl>
                                          <p:spTgt spid="3">
                                            <p:txEl>
                                              <p:pRg st="9" end="9"/>
                                            </p:txEl>
                                          </p:spTgt>
                                        </p:tgtEl>
                                        <p:attrNameLst>
                                          <p:attrName>ppt_x</p:attrName>
                                        </p:attrNameLst>
                                      </p:cBhvr>
                                    </p:anim>
                                    <p:anim from="0" to="-1.0" calcmode="lin" valueType="num">
                                      <p:cBhvr>
                                        <p:cTn id="60" dur="200" decel="50000" autoRev="1" fill="hold">
                                          <p:stCondLst>
                                            <p:cond delay="600"/>
                                          </p:stCondLst>
                                        </p:cTn>
                                        <p:tgtEl>
                                          <p:spTgt spid="3">
                                            <p:txEl>
                                              <p:pRg st="9" end="9"/>
                                            </p:txEl>
                                          </p:spTgt>
                                        </p:tgtEl>
                                        <p:attrNameLst>
                                          <p:attrName>xshear</p:attrName>
                                        </p:attrNameLst>
                                      </p:cBhvr>
                                    </p:anim>
                                    <p:animScale>
                                      <p:cBhvr>
                                        <p:cTn id="61" dur="200" decel="100000" autoRev="1" fill="hold">
                                          <p:stCondLst>
                                            <p:cond delay="600"/>
                                          </p:stCondLst>
                                        </p:cTn>
                                        <p:tgtEl>
                                          <p:spTgt spid="3">
                                            <p:txEl>
                                              <p:pRg st="9" end="9"/>
                                            </p:txEl>
                                          </p:spTgt>
                                        </p:tgtEl>
                                      </p:cBhvr>
                                      <p:from x="100000" y="100000"/>
                                      <p:to x="80000" y="100000"/>
                                    </p:animScale>
                                    <p:anim by="(#ppt_h/3+#ppt_w*0.1)" calcmode="lin" valueType="num">
                                      <p:cBhvr additive="sum">
                                        <p:cTn id="62" dur="200" decel="100000" autoRev="1" fill="hold">
                                          <p:stCondLst>
                                            <p:cond delay="600"/>
                                          </p:stCondLst>
                                        </p:cTn>
                                        <p:tgtEl>
                                          <p:spTgt spid="3">
                                            <p:txEl>
                                              <p:pRg st="9" end="9"/>
                                            </p:txEl>
                                          </p:spTgt>
                                        </p:tgtEl>
                                        <p:attrNameLst>
                                          <p:attrName>ppt_x</p:attrName>
                                        </p:attrNameLst>
                                      </p:cBhvr>
                                    </p:anim>
                                  </p:childTnLst>
                                </p:cTn>
                              </p:par>
                              <p:par>
                                <p:cTn id="63" presetID="34" presetClass="entr" presetSubtype="0" fill="hold" nodeType="with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 from="(-#ppt_w/2)" to="(#ppt_x)" calcmode="lin" valueType="num">
                                      <p:cBhvr>
                                        <p:cTn id="65" dur="600" fill="hold">
                                          <p:stCondLst>
                                            <p:cond delay="0"/>
                                          </p:stCondLst>
                                        </p:cTn>
                                        <p:tgtEl>
                                          <p:spTgt spid="3">
                                            <p:txEl>
                                              <p:pRg st="10" end="10"/>
                                            </p:txEl>
                                          </p:spTgt>
                                        </p:tgtEl>
                                        <p:attrNameLst>
                                          <p:attrName>ppt_x</p:attrName>
                                        </p:attrNameLst>
                                      </p:cBhvr>
                                    </p:anim>
                                    <p:anim from="0" to="-1.0" calcmode="lin" valueType="num">
                                      <p:cBhvr>
                                        <p:cTn id="66" dur="200" decel="50000" autoRev="1" fill="hold">
                                          <p:stCondLst>
                                            <p:cond delay="600"/>
                                          </p:stCondLst>
                                        </p:cTn>
                                        <p:tgtEl>
                                          <p:spTgt spid="3">
                                            <p:txEl>
                                              <p:pRg st="10" end="10"/>
                                            </p:txEl>
                                          </p:spTgt>
                                        </p:tgtEl>
                                        <p:attrNameLst>
                                          <p:attrName>xshear</p:attrName>
                                        </p:attrNameLst>
                                      </p:cBhvr>
                                    </p:anim>
                                    <p:animScale>
                                      <p:cBhvr>
                                        <p:cTn id="67" dur="200" decel="100000" autoRev="1" fill="hold">
                                          <p:stCondLst>
                                            <p:cond delay="600"/>
                                          </p:stCondLst>
                                        </p:cTn>
                                        <p:tgtEl>
                                          <p:spTgt spid="3">
                                            <p:txEl>
                                              <p:pRg st="10" end="10"/>
                                            </p:txEl>
                                          </p:spTgt>
                                        </p:tgtEl>
                                      </p:cBhvr>
                                      <p:from x="100000" y="100000"/>
                                      <p:to x="80000" y="100000"/>
                                    </p:animScale>
                                    <p:anim by="(#ppt_h/3+#ppt_w*0.1)" calcmode="lin" valueType="num">
                                      <p:cBhvr additive="sum">
                                        <p:cTn id="68" dur="200" decel="100000" autoRev="1" fill="hold">
                                          <p:stCondLst>
                                            <p:cond delay="600"/>
                                          </p:stCondLst>
                                        </p:cTn>
                                        <p:tgtEl>
                                          <p:spTgt spid="3">
                                            <p:txEl>
                                              <p:pRg st="10" end="10"/>
                                            </p:txEl>
                                          </p:spTgt>
                                        </p:tgtEl>
                                        <p:attrNameLst>
                                          <p:attrName>ppt_x</p:attrName>
                                        </p:attrNameLst>
                                      </p:cBhvr>
                                    </p:anim>
                                  </p:childTnLst>
                                </p:cTn>
                              </p:par>
                              <p:par>
                                <p:cTn id="69" presetID="34" presetClass="entr" presetSubtype="0" fill="hold" nodeType="withEffect">
                                  <p:stCondLst>
                                    <p:cond delay="0"/>
                                  </p:stCondLst>
                                  <p:childTnLst>
                                    <p:set>
                                      <p:cBhvr>
                                        <p:cTn id="70" dur="1" fill="hold">
                                          <p:stCondLst>
                                            <p:cond delay="0"/>
                                          </p:stCondLst>
                                        </p:cTn>
                                        <p:tgtEl>
                                          <p:spTgt spid="3">
                                            <p:txEl>
                                              <p:pRg st="11" end="11"/>
                                            </p:txEl>
                                          </p:spTgt>
                                        </p:tgtEl>
                                        <p:attrNameLst>
                                          <p:attrName>style.visibility</p:attrName>
                                        </p:attrNameLst>
                                      </p:cBhvr>
                                      <p:to>
                                        <p:strVal val="visible"/>
                                      </p:to>
                                    </p:set>
                                    <p:anim from="(-#ppt_w/2)" to="(#ppt_x)" calcmode="lin" valueType="num">
                                      <p:cBhvr>
                                        <p:cTn id="71" dur="600" fill="hold">
                                          <p:stCondLst>
                                            <p:cond delay="0"/>
                                          </p:stCondLst>
                                        </p:cTn>
                                        <p:tgtEl>
                                          <p:spTgt spid="3">
                                            <p:txEl>
                                              <p:pRg st="11" end="11"/>
                                            </p:txEl>
                                          </p:spTgt>
                                        </p:tgtEl>
                                        <p:attrNameLst>
                                          <p:attrName>ppt_x</p:attrName>
                                        </p:attrNameLst>
                                      </p:cBhvr>
                                    </p:anim>
                                    <p:anim from="0" to="-1.0" calcmode="lin" valueType="num">
                                      <p:cBhvr>
                                        <p:cTn id="72" dur="200" decel="50000" autoRev="1" fill="hold">
                                          <p:stCondLst>
                                            <p:cond delay="600"/>
                                          </p:stCondLst>
                                        </p:cTn>
                                        <p:tgtEl>
                                          <p:spTgt spid="3">
                                            <p:txEl>
                                              <p:pRg st="11" end="11"/>
                                            </p:txEl>
                                          </p:spTgt>
                                        </p:tgtEl>
                                        <p:attrNameLst>
                                          <p:attrName>xshear</p:attrName>
                                        </p:attrNameLst>
                                      </p:cBhvr>
                                    </p:anim>
                                    <p:animScale>
                                      <p:cBhvr>
                                        <p:cTn id="73" dur="200" decel="100000" autoRev="1" fill="hold">
                                          <p:stCondLst>
                                            <p:cond delay="600"/>
                                          </p:stCondLst>
                                        </p:cTn>
                                        <p:tgtEl>
                                          <p:spTgt spid="3">
                                            <p:txEl>
                                              <p:pRg st="11" end="11"/>
                                            </p:txEl>
                                          </p:spTgt>
                                        </p:tgtEl>
                                      </p:cBhvr>
                                      <p:from x="100000" y="100000"/>
                                      <p:to x="80000" y="100000"/>
                                    </p:animScale>
                                    <p:anim by="(#ppt_h/3+#ppt_w*0.1)" calcmode="lin" valueType="num">
                                      <p:cBhvr additive="sum">
                                        <p:cTn id="74" dur="200" decel="100000" autoRev="1" fill="hold">
                                          <p:stCondLst>
                                            <p:cond delay="600"/>
                                          </p:stCondLst>
                                        </p:cTn>
                                        <p:tgtEl>
                                          <p:spTgt spid="3">
                                            <p:txEl>
                                              <p:pRg st="11" end="11"/>
                                            </p:txEl>
                                          </p:spTgt>
                                        </p:tgtEl>
                                        <p:attrNameLst>
                                          <p:attrName>ppt_x</p:attrName>
                                        </p:attrNameLst>
                                      </p:cBhvr>
                                    </p:anim>
                                  </p:childTnLst>
                                </p:cTn>
                              </p:par>
                              <p:par>
                                <p:cTn id="75" presetID="34" presetClass="entr" presetSubtype="0" fill="hold" nodeType="withEffect">
                                  <p:stCondLst>
                                    <p:cond delay="0"/>
                                  </p:stCondLst>
                                  <p:childTnLst>
                                    <p:set>
                                      <p:cBhvr>
                                        <p:cTn id="76" dur="1" fill="hold">
                                          <p:stCondLst>
                                            <p:cond delay="0"/>
                                          </p:stCondLst>
                                        </p:cTn>
                                        <p:tgtEl>
                                          <p:spTgt spid="3">
                                            <p:txEl>
                                              <p:pRg st="12" end="12"/>
                                            </p:txEl>
                                          </p:spTgt>
                                        </p:tgtEl>
                                        <p:attrNameLst>
                                          <p:attrName>style.visibility</p:attrName>
                                        </p:attrNameLst>
                                      </p:cBhvr>
                                      <p:to>
                                        <p:strVal val="visible"/>
                                      </p:to>
                                    </p:set>
                                    <p:anim from="(-#ppt_w/2)" to="(#ppt_x)" calcmode="lin" valueType="num">
                                      <p:cBhvr>
                                        <p:cTn id="77" dur="600" fill="hold">
                                          <p:stCondLst>
                                            <p:cond delay="0"/>
                                          </p:stCondLst>
                                        </p:cTn>
                                        <p:tgtEl>
                                          <p:spTgt spid="3">
                                            <p:txEl>
                                              <p:pRg st="12" end="12"/>
                                            </p:txEl>
                                          </p:spTgt>
                                        </p:tgtEl>
                                        <p:attrNameLst>
                                          <p:attrName>ppt_x</p:attrName>
                                        </p:attrNameLst>
                                      </p:cBhvr>
                                    </p:anim>
                                    <p:anim from="0" to="-1.0" calcmode="lin" valueType="num">
                                      <p:cBhvr>
                                        <p:cTn id="78" dur="200" decel="50000" autoRev="1" fill="hold">
                                          <p:stCondLst>
                                            <p:cond delay="600"/>
                                          </p:stCondLst>
                                        </p:cTn>
                                        <p:tgtEl>
                                          <p:spTgt spid="3">
                                            <p:txEl>
                                              <p:pRg st="12" end="12"/>
                                            </p:txEl>
                                          </p:spTgt>
                                        </p:tgtEl>
                                        <p:attrNameLst>
                                          <p:attrName>xshear</p:attrName>
                                        </p:attrNameLst>
                                      </p:cBhvr>
                                    </p:anim>
                                    <p:animScale>
                                      <p:cBhvr>
                                        <p:cTn id="79" dur="200" decel="100000" autoRev="1" fill="hold">
                                          <p:stCondLst>
                                            <p:cond delay="600"/>
                                          </p:stCondLst>
                                        </p:cTn>
                                        <p:tgtEl>
                                          <p:spTgt spid="3">
                                            <p:txEl>
                                              <p:pRg st="12" end="12"/>
                                            </p:txEl>
                                          </p:spTgt>
                                        </p:tgtEl>
                                      </p:cBhvr>
                                      <p:from x="100000" y="100000"/>
                                      <p:to x="80000" y="100000"/>
                                    </p:animScale>
                                    <p:anim by="(#ppt_h/3+#ppt_w*0.1)" calcmode="lin" valueType="num">
                                      <p:cBhvr additive="sum">
                                        <p:cTn id="80" dur="200" decel="100000" autoRev="1" fill="hold">
                                          <p:stCondLst>
                                            <p:cond delay="600"/>
                                          </p:stCondLst>
                                        </p:cTn>
                                        <p:tgtEl>
                                          <p:spTgt spid="3">
                                            <p:txEl>
                                              <p:pRg st="12" end="1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D2F2C37-A6B5-4BD7-A6AE-87A16129EE6C}"/>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Medicina</a:t>
            </a:r>
          </a:p>
        </p:txBody>
      </p:sp>
      <p:sp>
        <p:nvSpPr>
          <p:cNvPr id="3" name="Ograda vsebine 2">
            <a:extLst>
              <a:ext uri="{FF2B5EF4-FFF2-40B4-BE49-F238E27FC236}">
                <a16:creationId xmlns:a16="http://schemas.microsoft.com/office/drawing/2014/main" id="{240C3A7A-27A9-4FC7-B256-C7DA99E976DB}"/>
              </a:ext>
            </a:extLst>
          </p:cNvPr>
          <p:cNvSpPr>
            <a:spLocks noGrp="1"/>
          </p:cNvSpPr>
          <p:nvPr>
            <p:ph idx="1"/>
          </p:nvPr>
        </p:nvSpPr>
        <p:spPr/>
        <p:txBody>
          <a:bodyPr/>
          <a:lstStyle/>
          <a:p>
            <a:r>
              <a:rPr lang="sl-SI" altLang="sl-SI" sz="2000"/>
              <a:t>V šestdesetih letih so v Južni Afriki prvič presadili srce. Odkritje laserja je medicina izkoristila za opravljanje preciznih posegov v telesu. Zelo se začne uporabljati rentgen in tudi obsevanje proti raku.</a:t>
            </a:r>
          </a:p>
          <a:p>
            <a:endParaRPr lang="sl-SI" altLang="sl-SI" sz="2000"/>
          </a:p>
          <a:p>
            <a:r>
              <a:rPr lang="sl-SI" altLang="sl-SI" sz="2000"/>
              <a:t>Zatrli so tudi nalezljive bolezni kot so črne koze in malarija.</a:t>
            </a:r>
          </a:p>
        </p:txBody>
      </p:sp>
      <p:pic>
        <p:nvPicPr>
          <p:cNvPr id="4" name="Slika 3" descr="malarija.jpg">
            <a:extLst>
              <a:ext uri="{FF2B5EF4-FFF2-40B4-BE49-F238E27FC236}">
                <a16:creationId xmlns:a16="http://schemas.microsoft.com/office/drawing/2014/main" id="{E7F598C4-C23A-4A79-B9E5-901C58D7F17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3792538"/>
            <a:ext cx="3025775" cy="234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4" descr="l.jpg">
            <a:extLst>
              <a:ext uri="{FF2B5EF4-FFF2-40B4-BE49-F238E27FC236}">
                <a16:creationId xmlns:a16="http://schemas.microsoft.com/office/drawing/2014/main" id="{48F896ED-861B-4628-9745-7CB91E3A821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59338" y="3716338"/>
            <a:ext cx="2952750" cy="299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2000"/>
                                        <p:tgtEl>
                                          <p:spTgt spid="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2CB9F19-E8E4-44FB-8F18-DBD43316B596}"/>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Medicina</a:t>
            </a:r>
          </a:p>
        </p:txBody>
      </p:sp>
      <p:sp>
        <p:nvSpPr>
          <p:cNvPr id="3" name="Ograda vsebine 2">
            <a:extLst>
              <a:ext uri="{FF2B5EF4-FFF2-40B4-BE49-F238E27FC236}">
                <a16:creationId xmlns:a16="http://schemas.microsoft.com/office/drawing/2014/main" id="{A9C64B4E-181B-4349-A8BF-3C058A701F5C}"/>
              </a:ext>
            </a:extLst>
          </p:cNvPr>
          <p:cNvSpPr>
            <a:spLocks noGrp="1"/>
          </p:cNvSpPr>
          <p:nvPr>
            <p:ph idx="1"/>
          </p:nvPr>
        </p:nvSpPr>
        <p:spPr/>
        <p:txBody>
          <a:bodyPr/>
          <a:lstStyle/>
          <a:p>
            <a:r>
              <a:rPr lang="sl-SI" altLang="sl-SI" sz="2000"/>
              <a:t>Izreden napredek sta v tem obdobju doživeli medicinska in farmakološka znanost. Chester Barnard leta 1967 v Cape Townu </a:t>
            </a:r>
            <a:r>
              <a:rPr lang="sl-SI" altLang="sl-SI" sz="2000" b="1"/>
              <a:t>presadi prvo človekovo srce</a:t>
            </a:r>
            <a:r>
              <a:rPr lang="sl-SI" altLang="sl-SI" sz="2000"/>
              <a:t> in daje zagon izrednemu razvoju presajanju človekovih organov. </a:t>
            </a:r>
          </a:p>
          <a:p>
            <a:endParaRPr lang="sl-SI" altLang="sl-SI" sz="2000"/>
          </a:p>
          <a:p>
            <a:r>
              <a:rPr lang="sl-SI" altLang="sl-SI" sz="2000"/>
              <a:t>Zdravila ki so jih odkrili so bistveno razširila in pocenila zdravljenje mnogih bolezni, postala pa so dostopena tudi revnejšim državam. </a:t>
            </a:r>
          </a:p>
          <a:p>
            <a:pPr>
              <a:buFont typeface="Wingdings 2" panose="05020102010507070707" pitchFamily="18" charset="2"/>
              <a:buNone/>
            </a:pPr>
            <a:endParaRPr lang="sl-SI" altLang="sl-SI" sz="2000"/>
          </a:p>
          <a:p>
            <a:endParaRPr lang="sl-SI" altLang="sl-SI" sz="2000"/>
          </a:p>
          <a:p>
            <a:endParaRPr lang="sl-SI" altLang="sl-SI"/>
          </a:p>
        </p:txBody>
      </p:sp>
      <p:pic>
        <p:nvPicPr>
          <p:cNvPr id="4" name="Slika 3" descr="waldo1.jpg">
            <a:extLst>
              <a:ext uri="{FF2B5EF4-FFF2-40B4-BE49-F238E27FC236}">
                <a16:creationId xmlns:a16="http://schemas.microsoft.com/office/drawing/2014/main" id="{4990247A-6AB0-4507-B8B8-85996E80628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3789363"/>
            <a:ext cx="33115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B9E24EF-CB12-4423-9DC3-5840A14D9DBD}"/>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Umetna oploditev</a:t>
            </a:r>
          </a:p>
        </p:txBody>
      </p:sp>
      <p:sp>
        <p:nvSpPr>
          <p:cNvPr id="3" name="Ograda vsebine 2">
            <a:extLst>
              <a:ext uri="{FF2B5EF4-FFF2-40B4-BE49-F238E27FC236}">
                <a16:creationId xmlns:a16="http://schemas.microsoft.com/office/drawing/2014/main" id="{B7F1CA9B-E98F-4C02-8856-8864D95D21D1}"/>
              </a:ext>
            </a:extLst>
          </p:cNvPr>
          <p:cNvSpPr>
            <a:spLocks noGrp="1"/>
          </p:cNvSpPr>
          <p:nvPr>
            <p:ph idx="1"/>
          </p:nvPr>
        </p:nvSpPr>
        <p:spPr/>
        <p:txBody>
          <a:bodyPr/>
          <a:lstStyle/>
          <a:p>
            <a:endParaRPr lang="sl-SI" altLang="sl-SI" sz="2000"/>
          </a:p>
          <a:p>
            <a:r>
              <a:rPr lang="sl-SI" altLang="sl-SI" sz="2000"/>
              <a:t>Več in več žensk in moških se dandanes sooča z neplodnostjo. Najpogostejši vzroki so stres, uv sevanje… </a:t>
            </a:r>
          </a:p>
          <a:p>
            <a:endParaRPr lang="sl-SI" altLang="sl-SI" sz="2000"/>
          </a:p>
          <a:p>
            <a:r>
              <a:rPr lang="sl-SI" altLang="sl-SI" sz="2000"/>
              <a:t>Umetna oploditev se je skozi čas postopoma razvijala. Prvič jo je  omenjal John Hunter leta 1790.  leta 1939 so z umetno oploditvijo uspešno ustvarijo zajca. Leta 1953 se je zgodila prva uspešna nosečnost z umetno oploditvijo. Čez čas so odprli tudi prve banke sperme. </a:t>
            </a:r>
          </a:p>
          <a:p>
            <a:endParaRPr lang="sl-SI" altLang="sl-SI" sz="2000"/>
          </a:p>
          <a:p>
            <a:endParaRPr lang="sl-SI" altLang="sl-SI" sz="2000"/>
          </a:p>
          <a:p>
            <a:endParaRPr lang="sl-SI" altLang="sl-SI" sz="2000"/>
          </a:p>
          <a:p>
            <a:endParaRPr lang="sl-SI" altLang="sl-SI" sz="2000"/>
          </a:p>
          <a:p>
            <a:endParaRPr lang="sl-SI" altLang="sl-SI" sz="2000"/>
          </a:p>
          <a:p>
            <a:endParaRPr lang="sl-SI" altLang="sl-SI" sz="2000"/>
          </a:p>
          <a:p>
            <a:endParaRPr lang="sl-SI" altLang="sl-SI" sz="2000"/>
          </a:p>
          <a:p>
            <a:endParaRPr lang="sl-SI" altLang="sl-SI" sz="2000"/>
          </a:p>
          <a:p>
            <a:endParaRPr lang="sl-SI" altLang="sl-SI"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from="(-#ppt_w/2)" to="(#ppt_x)" calcmode="lin" valueType="num">
                                      <p:cBhvr>
                                        <p:cTn id="23" dur="600" fill="hold">
                                          <p:stCondLst>
                                            <p:cond delay="0"/>
                                          </p:stCondLst>
                                        </p:cTn>
                                        <p:tgtEl>
                                          <p:spTgt spid="3">
                                            <p:txEl>
                                              <p:pRg st="3" end="3"/>
                                            </p:txEl>
                                          </p:spTgt>
                                        </p:tgtEl>
                                        <p:attrNameLst>
                                          <p:attrName>ppt_x</p:attrName>
                                        </p:attrNameLst>
                                      </p:cBhvr>
                                    </p:anim>
                                    <p:anim from="0" to="-1.0" calcmode="lin" valueType="num">
                                      <p:cBhvr>
                                        <p:cTn id="24" dur="200" decel="50000" autoRev="1" fill="hold">
                                          <p:stCondLst>
                                            <p:cond delay="600"/>
                                          </p:stCondLst>
                                        </p:cTn>
                                        <p:tgtEl>
                                          <p:spTgt spid="3">
                                            <p:txEl>
                                              <p:pRg st="3" end="3"/>
                                            </p:txEl>
                                          </p:spTgt>
                                        </p:tgtEl>
                                        <p:attrNameLst>
                                          <p:attrName>xshear</p:attrName>
                                        </p:attrNameLst>
                                      </p:cBhvr>
                                    </p:anim>
                                    <p:animScale>
                                      <p:cBhvr>
                                        <p:cTn id="25" dur="200" decel="100000" autoRev="1" fill="hold">
                                          <p:stCondLst>
                                            <p:cond delay="600"/>
                                          </p:stCondLst>
                                        </p:cTn>
                                        <p:tgtEl>
                                          <p:spTgt spid="3">
                                            <p:txEl>
                                              <p:pRg st="3" end="3"/>
                                            </p:txEl>
                                          </p:spTgt>
                                        </p:tgtEl>
                                      </p:cBhvr>
                                      <p:from x="100000" y="100000"/>
                                      <p:to x="80000" y="100000"/>
                                    </p:animScale>
                                    <p:anim by="(#ppt_h/3+#ppt_w*0.1)" calcmode="lin" valueType="num">
                                      <p:cBhvr additive="sum">
                                        <p:cTn id="26" dur="200" decel="100000" autoRev="1" fill="hold">
                                          <p:stCondLst>
                                            <p:cond delay="600"/>
                                          </p:stCondLst>
                                        </p:cTn>
                                        <p:tgtEl>
                                          <p:spTgt spid="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841E1B5-4C50-486D-8F32-517DA9707AD6}"/>
              </a:ext>
            </a:extLst>
          </p:cNvPr>
          <p:cNvSpPr>
            <a:spLocks noGrp="1"/>
          </p:cNvSpPr>
          <p:nvPr>
            <p:ph type="title"/>
          </p:nvPr>
        </p:nvSpPr>
        <p:spPr/>
        <p:txBody>
          <a:bodyPr>
            <a:normAutofit fontScale="90000"/>
          </a:bodyPr>
          <a:lstStyle/>
          <a:p>
            <a:pPr fontAlgn="auto">
              <a:spcAft>
                <a:spcPts val="0"/>
              </a:spcAft>
              <a:defRPr/>
            </a:pPr>
            <a:r>
              <a:rPr lang="sl-SI" dirty="0">
                <a:solidFill>
                  <a:schemeClr val="tx2">
                    <a:satMod val="130000"/>
                  </a:schemeClr>
                </a:solidFill>
              </a:rPr>
              <a:t>Z napredkom medicine do daljše življenjske dobe</a:t>
            </a:r>
          </a:p>
        </p:txBody>
      </p:sp>
      <p:sp>
        <p:nvSpPr>
          <p:cNvPr id="3" name="Ograda vsebine 2">
            <a:extLst>
              <a:ext uri="{FF2B5EF4-FFF2-40B4-BE49-F238E27FC236}">
                <a16:creationId xmlns:a16="http://schemas.microsoft.com/office/drawing/2014/main" id="{EF8642D9-C52F-4DD9-B147-1419961D7EA0}"/>
              </a:ext>
            </a:extLst>
          </p:cNvPr>
          <p:cNvSpPr>
            <a:spLocks noGrp="1"/>
          </p:cNvSpPr>
          <p:nvPr>
            <p:ph idx="1"/>
          </p:nvPr>
        </p:nvSpPr>
        <p:spPr/>
        <p:txBody>
          <a:bodyPr/>
          <a:lstStyle/>
          <a:p>
            <a:endParaRPr lang="sl-SI" altLang="sl-SI" sz="2400"/>
          </a:p>
          <a:p>
            <a:r>
              <a:rPr lang="sl-SI" altLang="sl-SI" sz="2400"/>
              <a:t>Cepiva, antibiotiki in organizirana medicinska oskrba so močno podaljšali življenjsko dobo.</a:t>
            </a:r>
          </a:p>
          <a:p>
            <a:endParaRPr lang="sl-SI" altLang="sl-SI" sz="2400"/>
          </a:p>
          <a:p>
            <a:r>
              <a:rPr lang="sl-SI" altLang="sl-SI" sz="2400"/>
              <a:t>Od leta 1950 do 1980 se je število prebivalcev povzpelo od dveh milijard in pol do štirih milijard in pol ljudi.                       </a:t>
            </a:r>
          </a:p>
          <a:p>
            <a:endParaRPr lang="sl-SI" altLang="sl-SI"/>
          </a:p>
        </p:txBody>
      </p:sp>
      <p:pic>
        <p:nvPicPr>
          <p:cNvPr id="4" name="Slika 3" descr="antibiotiki.jpg">
            <a:extLst>
              <a:ext uri="{FF2B5EF4-FFF2-40B4-BE49-F238E27FC236}">
                <a16:creationId xmlns:a16="http://schemas.microsoft.com/office/drawing/2014/main" id="{C24E2F67-2B76-4E15-AD39-9D3E163BD3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4076700"/>
            <a:ext cx="3095625" cy="262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from="(-#ppt_w/2)" to="(#ppt_x)" calcmode="lin" valueType="num">
                                      <p:cBhvr>
                                        <p:cTn id="23" dur="600" fill="hold">
                                          <p:stCondLst>
                                            <p:cond delay="0"/>
                                          </p:stCondLst>
                                        </p:cTn>
                                        <p:tgtEl>
                                          <p:spTgt spid="3">
                                            <p:txEl>
                                              <p:pRg st="3" end="3"/>
                                            </p:txEl>
                                          </p:spTgt>
                                        </p:tgtEl>
                                        <p:attrNameLst>
                                          <p:attrName>ppt_x</p:attrName>
                                        </p:attrNameLst>
                                      </p:cBhvr>
                                    </p:anim>
                                    <p:anim from="0" to="-1.0" calcmode="lin" valueType="num">
                                      <p:cBhvr>
                                        <p:cTn id="24" dur="200" decel="50000" autoRev="1" fill="hold">
                                          <p:stCondLst>
                                            <p:cond delay="600"/>
                                          </p:stCondLst>
                                        </p:cTn>
                                        <p:tgtEl>
                                          <p:spTgt spid="3">
                                            <p:txEl>
                                              <p:pRg st="3" end="3"/>
                                            </p:txEl>
                                          </p:spTgt>
                                        </p:tgtEl>
                                        <p:attrNameLst>
                                          <p:attrName>xshear</p:attrName>
                                        </p:attrNameLst>
                                      </p:cBhvr>
                                    </p:anim>
                                    <p:animScale>
                                      <p:cBhvr>
                                        <p:cTn id="25" dur="200" decel="100000" autoRev="1" fill="hold">
                                          <p:stCondLst>
                                            <p:cond delay="600"/>
                                          </p:stCondLst>
                                        </p:cTn>
                                        <p:tgtEl>
                                          <p:spTgt spid="3">
                                            <p:txEl>
                                              <p:pRg st="3" end="3"/>
                                            </p:txEl>
                                          </p:spTgt>
                                        </p:tgtEl>
                                      </p:cBhvr>
                                      <p:from x="100000" y="100000"/>
                                      <p:to x="80000" y="100000"/>
                                    </p:animScale>
                                    <p:anim by="(#ppt_h/3+#ppt_w*0.1)" calcmode="lin" valueType="num">
                                      <p:cBhvr additive="sum">
                                        <p:cTn id="26" dur="200" decel="100000" autoRev="1" fill="hold">
                                          <p:stCondLst>
                                            <p:cond delay="600"/>
                                          </p:stCondLst>
                                        </p:cTn>
                                        <p:tgtEl>
                                          <p:spTgt spid="3">
                                            <p:txEl>
                                              <p:pRg st="3" end="3"/>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B70B56C-1F1B-44D6-8CDD-8659137F418F}"/>
              </a:ext>
            </a:extLst>
          </p:cNvPr>
          <p:cNvSpPr>
            <a:spLocks noGrp="1"/>
          </p:cNvSpPr>
          <p:nvPr>
            <p:ph type="title"/>
          </p:nvPr>
        </p:nvSpPr>
        <p:spPr/>
        <p:txBody>
          <a:bodyPr/>
          <a:lstStyle/>
          <a:p>
            <a:pPr fontAlgn="auto">
              <a:spcAft>
                <a:spcPts val="0"/>
              </a:spcAft>
              <a:defRPr/>
            </a:pPr>
            <a:r>
              <a:rPr lang="sl-SI" dirty="0">
                <a:solidFill>
                  <a:schemeClr val="tx2">
                    <a:satMod val="130000"/>
                  </a:schemeClr>
                </a:solidFill>
              </a:rPr>
              <a:t>Genetika</a:t>
            </a:r>
          </a:p>
        </p:txBody>
      </p:sp>
      <p:sp>
        <p:nvSpPr>
          <p:cNvPr id="3" name="Ograda vsebine 2">
            <a:extLst>
              <a:ext uri="{FF2B5EF4-FFF2-40B4-BE49-F238E27FC236}">
                <a16:creationId xmlns:a16="http://schemas.microsoft.com/office/drawing/2014/main" id="{E643DBCE-F8BF-4E8C-AC99-9B1B11DFB9D1}"/>
              </a:ext>
            </a:extLst>
          </p:cNvPr>
          <p:cNvSpPr>
            <a:spLocks noGrp="1"/>
          </p:cNvSpPr>
          <p:nvPr>
            <p:ph idx="1"/>
          </p:nvPr>
        </p:nvSpPr>
        <p:spPr/>
        <p:txBody>
          <a:bodyPr/>
          <a:lstStyle/>
          <a:p>
            <a:endParaRPr lang="sl-SI" altLang="sl-SI" sz="2000"/>
          </a:p>
          <a:p>
            <a:r>
              <a:rPr lang="sl-SI" altLang="sl-SI" sz="2000"/>
              <a:t>Genetika je dosegla veliko uspehov. Tovrstnim raziskavam se ni izognil niti človek. Tako so v zadnjem času poskusili klonirati tudi človeka. Ob vsem tem so si začeli ljudje zastavljati vprašanja upravičenosti takih posegov. </a:t>
            </a:r>
          </a:p>
          <a:p>
            <a:endParaRPr lang="sl-SI" altLang="sl-SI" sz="2000"/>
          </a:p>
          <a:p>
            <a:endParaRPr lang="sl-SI" altLang="sl-SI" sz="2000"/>
          </a:p>
          <a:p>
            <a:r>
              <a:rPr lang="sl-SI" altLang="sl-SI" sz="2000"/>
              <a:t>Eden najbolj razburljivih dogodkov v biokemiji je bil, ko ameriški biolog James Watson in Anglež Francis Crick </a:t>
            </a:r>
            <a:r>
              <a:rPr lang="sl-SI" altLang="sl-SI" sz="2000" b="1"/>
              <a:t>odkrijeta prostorsko zgradbo DNK</a:t>
            </a:r>
            <a:r>
              <a:rPr lang="sl-SI" altLang="sl-SI" sz="2000"/>
              <a:t>. Model sta znanstvenika razvila na podlagi rentgenskih fotografij molekule DNK.</a:t>
            </a:r>
          </a:p>
          <a:p>
            <a:endParaRPr lang="sl-SI" altLang="sl-SI"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from="(-#ppt_w/2)" to="(#ppt_x)" calcmode="lin" valueType="num">
                                      <p:cBhvr>
                                        <p:cTn id="23" dur="600" fill="hold">
                                          <p:stCondLst>
                                            <p:cond delay="0"/>
                                          </p:stCondLst>
                                        </p:cTn>
                                        <p:tgtEl>
                                          <p:spTgt spid="3">
                                            <p:txEl>
                                              <p:pRg st="4" end="4"/>
                                            </p:txEl>
                                          </p:spTgt>
                                        </p:tgtEl>
                                        <p:attrNameLst>
                                          <p:attrName>ppt_x</p:attrName>
                                        </p:attrNameLst>
                                      </p:cBhvr>
                                    </p:anim>
                                    <p:anim from="0" to="-1.0" calcmode="lin" valueType="num">
                                      <p:cBhvr>
                                        <p:cTn id="24" dur="200" decel="50000" autoRev="1" fill="hold">
                                          <p:stCondLst>
                                            <p:cond delay="600"/>
                                          </p:stCondLst>
                                        </p:cTn>
                                        <p:tgtEl>
                                          <p:spTgt spid="3">
                                            <p:txEl>
                                              <p:pRg st="4" end="4"/>
                                            </p:txEl>
                                          </p:spTgt>
                                        </p:tgtEl>
                                        <p:attrNameLst>
                                          <p:attrName>xshear</p:attrName>
                                        </p:attrNameLst>
                                      </p:cBhvr>
                                    </p:anim>
                                    <p:animScale>
                                      <p:cBhvr>
                                        <p:cTn id="25" dur="200" decel="100000" autoRev="1" fill="hold">
                                          <p:stCondLst>
                                            <p:cond delay="600"/>
                                          </p:stCondLst>
                                        </p:cTn>
                                        <p:tgtEl>
                                          <p:spTgt spid="3">
                                            <p:txEl>
                                              <p:pRg st="4" end="4"/>
                                            </p:txEl>
                                          </p:spTgt>
                                        </p:tgtEl>
                                      </p:cBhvr>
                                      <p:from x="100000" y="100000"/>
                                      <p:to x="80000" y="100000"/>
                                    </p:animScale>
                                    <p:anim by="(#ppt_h/3+#ppt_w*0.1)" calcmode="lin" valueType="num">
                                      <p:cBhvr additive="sum">
                                        <p:cTn id="26" dur="200" decel="100000" autoRev="1" fill="hold">
                                          <p:stCondLst>
                                            <p:cond delay="600"/>
                                          </p:stCondLst>
                                        </p:cTn>
                                        <p:tgtEl>
                                          <p:spTgt spid="3">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E057ABC-6D80-4A6B-A94D-551C5D17B7C9}"/>
              </a:ext>
            </a:extLst>
          </p:cNvPr>
          <p:cNvSpPr>
            <a:spLocks noGrp="1"/>
          </p:cNvSpPr>
          <p:nvPr>
            <p:ph type="title"/>
          </p:nvPr>
        </p:nvSpPr>
        <p:spPr/>
        <p:txBody>
          <a:bodyPr/>
          <a:lstStyle/>
          <a:p>
            <a:pPr fontAlgn="auto">
              <a:spcAft>
                <a:spcPts val="0"/>
              </a:spcAft>
              <a:defRPr/>
            </a:pPr>
            <a:r>
              <a:rPr lang="sl-SI" sz="4400" dirty="0">
                <a:solidFill>
                  <a:schemeClr val="tx2">
                    <a:satMod val="130000"/>
                  </a:schemeClr>
                </a:solidFill>
              </a:rPr>
              <a:t>Kloniranje</a:t>
            </a:r>
            <a:endParaRPr lang="sl-SI" dirty="0">
              <a:solidFill>
                <a:schemeClr val="tx2">
                  <a:satMod val="130000"/>
                </a:schemeClr>
              </a:solidFill>
            </a:endParaRPr>
          </a:p>
        </p:txBody>
      </p:sp>
      <p:sp>
        <p:nvSpPr>
          <p:cNvPr id="3" name="Ograda vsebine 2">
            <a:extLst>
              <a:ext uri="{FF2B5EF4-FFF2-40B4-BE49-F238E27FC236}">
                <a16:creationId xmlns:a16="http://schemas.microsoft.com/office/drawing/2014/main" id="{578BF1DA-7B8B-4D96-A128-D6BB5FEE3522}"/>
              </a:ext>
            </a:extLst>
          </p:cNvPr>
          <p:cNvSpPr>
            <a:spLocks noGrp="1"/>
          </p:cNvSpPr>
          <p:nvPr>
            <p:ph idx="1"/>
          </p:nvPr>
        </p:nvSpPr>
        <p:spPr/>
        <p:txBody>
          <a:bodyPr/>
          <a:lstStyle/>
          <a:p>
            <a:endParaRPr lang="sl-SI" altLang="sl-SI" sz="2000"/>
          </a:p>
          <a:p>
            <a:r>
              <a:rPr lang="sl-SI" altLang="sl-SI" sz="2000"/>
              <a:t>Z razvojem genetike pa je kmalu prišlo do kloniranja. Kloniranje je proces, pri katerem iz originalnega organizma dobimo enako kopijo. V osnovi gre za povsem naraven postopek.</a:t>
            </a:r>
          </a:p>
          <a:p>
            <a:endParaRPr lang="sl-SI" altLang="sl-SI" sz="2000"/>
          </a:p>
          <a:p>
            <a:r>
              <a:rPr lang="sl-SI" altLang="sl-SI" sz="2000"/>
              <a:t>Ob vsakem uspešno ustvarjenem klonu je na stotine neuspešnih poskusov. Kar 97 odstotkov poskusov kloniranja naj bi se končalo brez uspeha.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j">
  <a:themeElements>
    <a:clrScheme name="Solsticij">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j">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j">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1270</Words>
  <Application>Microsoft Office PowerPoint</Application>
  <PresentationFormat>On-screen Show (4:3)</PresentationFormat>
  <Paragraphs>98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Gill Sans MT</vt:lpstr>
      <vt:lpstr>Verdana</vt:lpstr>
      <vt:lpstr>Wingdings 2</vt:lpstr>
      <vt:lpstr>Solsticij</vt:lpstr>
      <vt:lpstr>Znanost po 2. svetovni vojni </vt:lpstr>
      <vt:lpstr> UVOD </vt:lpstr>
      <vt:lpstr>Najpomembnejši dosežki znanosti</vt:lpstr>
      <vt:lpstr>Medicina</vt:lpstr>
      <vt:lpstr>Medicina</vt:lpstr>
      <vt:lpstr>Umetna oploditev</vt:lpstr>
      <vt:lpstr>Z napredkom medicine do daljše življenjske dobe</vt:lpstr>
      <vt:lpstr>Genetika</vt:lpstr>
      <vt:lpstr>Kloniranje</vt:lpstr>
      <vt:lpstr>Ovca Dolly</vt:lpstr>
      <vt:lpstr>Kloniranje človeka</vt:lpstr>
      <vt:lpstr>Kuga 20. st.  AIDS</vt:lpstr>
      <vt:lpstr>Kuga 20. st.  AIDS</vt:lpstr>
      <vt:lpstr>Kuga 20. st.  AIDS</vt:lpstr>
      <vt:lpstr>Kuga 20. st.  AIDS</vt:lpstr>
      <vt:lpstr>Zdravilo proti aidsu</vt:lpstr>
      <vt:lpstr> Kako se bo epidemija razvijala v prihodnje?</vt:lpstr>
      <vt:lpstr>ZAKLJUČEK</vt:lpstr>
      <vt:lpstr>Viri </vt:lpstr>
      <vt:lpstr>Hvala za vašo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2019-06-03T09:17:14Z</dcterms:created>
  <dcterms:modified xsi:type="dcterms:W3CDTF">2019-06-03T09:17:14Z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