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1" r:id="rId29"/>
    <p:sldId id="292" r:id="rId30"/>
    <p:sldId id="293" r:id="rId31"/>
    <p:sldId id="294" r:id="rId32"/>
    <p:sldId id="283" r:id="rId33"/>
    <p:sldId id="284" r:id="rId34"/>
    <p:sldId id="290" r:id="rId35"/>
    <p:sldId id="285" r:id="rId36"/>
    <p:sldId id="286" r:id="rId37"/>
    <p:sldId id="287" r:id="rId38"/>
    <p:sldId id="288" r:id="rId39"/>
    <p:sldId id="289" r:id="rId4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692B8039-F99D-44D2-81DD-3455178F07A7}"/>
              </a:ext>
            </a:extLst>
          </p:cNvPr>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50F0A5A3-78F1-4113-986A-DA33C6CB9C67}"/>
              </a:ext>
            </a:extLst>
          </p:cNvPr>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FE6C8C62-E737-4AF4-8FD4-8B2DFA5F2A1E}" type="datetimeFigureOut">
              <a:rPr lang="sl-SI"/>
              <a:pPr>
                <a:defRPr/>
              </a:pPr>
              <a:t>3. 06. 2019</a:t>
            </a:fld>
            <a:endParaRPr lang="sl-SI"/>
          </a:p>
        </p:txBody>
      </p:sp>
      <p:sp>
        <p:nvSpPr>
          <p:cNvPr id="6" name="Footer Placeholder 16">
            <a:extLst>
              <a:ext uri="{FF2B5EF4-FFF2-40B4-BE49-F238E27FC236}">
                <a16:creationId xmlns:a16="http://schemas.microsoft.com/office/drawing/2014/main" id="{7B127051-F86C-4A7E-8764-168B2FFC9F2C}"/>
              </a:ext>
            </a:extLst>
          </p:cNvPr>
          <p:cNvSpPr>
            <a:spLocks noGrp="1"/>
          </p:cNvSpPr>
          <p:nvPr>
            <p:ph type="ftr" sz="quarter" idx="11"/>
          </p:nvPr>
        </p:nvSpPr>
        <p:spPr>
          <a:xfrm>
            <a:off x="1371600" y="5649913"/>
            <a:ext cx="5791200" cy="365125"/>
          </a:xfrm>
        </p:spPr>
        <p:txBody>
          <a:bodyPr tIns="0" bIns="0"/>
          <a:lstStyle>
            <a:lvl1pPr algn="r">
              <a:defRPr sz="1100"/>
            </a:lvl1pPr>
          </a:lstStyle>
          <a:p>
            <a:pPr>
              <a:defRPr/>
            </a:pPr>
            <a:endParaRPr lang="sl-SI"/>
          </a:p>
        </p:txBody>
      </p:sp>
      <p:sp>
        <p:nvSpPr>
          <p:cNvPr id="7" name="Slide Number Placeholder 28">
            <a:extLst>
              <a:ext uri="{FF2B5EF4-FFF2-40B4-BE49-F238E27FC236}">
                <a16:creationId xmlns:a16="http://schemas.microsoft.com/office/drawing/2014/main" id="{2DD743A4-1AFE-457B-A1AC-3C39CEA94910}"/>
              </a:ext>
            </a:extLst>
          </p:cNvPr>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3DDDD3ED-6557-46BE-9663-E8AB7751EBAF}" type="slidenum">
              <a:rPr lang="sl-SI" altLang="sl-SI"/>
              <a:pPr/>
              <a:t>‹#›</a:t>
            </a:fld>
            <a:endParaRPr lang="sl-SI" altLang="sl-SI"/>
          </a:p>
        </p:txBody>
      </p:sp>
    </p:spTree>
    <p:extLst>
      <p:ext uri="{BB962C8B-B14F-4D97-AF65-F5344CB8AC3E}">
        <p14:creationId xmlns:p14="http://schemas.microsoft.com/office/powerpoint/2010/main" val="319601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46566EB-D6B5-4A09-BE3D-63EF4691301B}"/>
              </a:ext>
            </a:extLst>
          </p:cNvPr>
          <p:cNvSpPr>
            <a:spLocks noGrp="1"/>
          </p:cNvSpPr>
          <p:nvPr>
            <p:ph type="dt" sz="half" idx="10"/>
          </p:nvPr>
        </p:nvSpPr>
        <p:spPr/>
        <p:txBody>
          <a:bodyPr/>
          <a:lstStyle>
            <a:lvl1pPr>
              <a:defRPr/>
            </a:lvl1pPr>
          </a:lstStyle>
          <a:p>
            <a:pPr>
              <a:defRPr/>
            </a:pPr>
            <a:fld id="{823DCC8A-8057-4231-A3AB-5C0C1B3CB0A8}" type="datetimeFigureOut">
              <a:rPr lang="sl-SI"/>
              <a:pPr>
                <a:defRPr/>
              </a:pPr>
              <a:t>3. 06. 2019</a:t>
            </a:fld>
            <a:endParaRPr lang="sl-SI"/>
          </a:p>
        </p:txBody>
      </p:sp>
      <p:sp>
        <p:nvSpPr>
          <p:cNvPr id="5" name="Footer Placeholder 2">
            <a:extLst>
              <a:ext uri="{FF2B5EF4-FFF2-40B4-BE49-F238E27FC236}">
                <a16:creationId xmlns:a16="http://schemas.microsoft.com/office/drawing/2014/main" id="{B059BF8A-D011-42F8-917F-A51A4BC3AF7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C1200DFB-687B-4E6B-B924-13768AB0D658}"/>
              </a:ext>
            </a:extLst>
          </p:cNvPr>
          <p:cNvSpPr>
            <a:spLocks noGrp="1"/>
          </p:cNvSpPr>
          <p:nvPr>
            <p:ph type="sldNum" sz="quarter" idx="12"/>
          </p:nvPr>
        </p:nvSpPr>
        <p:spPr/>
        <p:txBody>
          <a:bodyPr/>
          <a:lstStyle>
            <a:lvl1pPr>
              <a:defRPr/>
            </a:lvl1pPr>
          </a:lstStyle>
          <a:p>
            <a:fld id="{A026638B-74BB-4E55-BE1C-F02ED02EEB75}" type="slidenum">
              <a:rPr lang="sl-SI" altLang="sl-SI"/>
              <a:pPr/>
              <a:t>‹#›</a:t>
            </a:fld>
            <a:endParaRPr lang="sl-SI" altLang="sl-SI"/>
          </a:p>
        </p:txBody>
      </p:sp>
    </p:spTree>
    <p:extLst>
      <p:ext uri="{BB962C8B-B14F-4D97-AF65-F5344CB8AC3E}">
        <p14:creationId xmlns:p14="http://schemas.microsoft.com/office/powerpoint/2010/main" val="329959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78DEDBD-4D96-4D8E-9E09-62FE2A631300}"/>
              </a:ext>
            </a:extLst>
          </p:cNvPr>
          <p:cNvSpPr>
            <a:spLocks noGrp="1"/>
          </p:cNvSpPr>
          <p:nvPr>
            <p:ph type="dt" sz="half" idx="10"/>
          </p:nvPr>
        </p:nvSpPr>
        <p:spPr/>
        <p:txBody>
          <a:bodyPr/>
          <a:lstStyle>
            <a:lvl1pPr>
              <a:defRPr/>
            </a:lvl1pPr>
          </a:lstStyle>
          <a:p>
            <a:pPr>
              <a:defRPr/>
            </a:pPr>
            <a:fld id="{161BF7A7-2238-456D-999E-D80917BF7E29}" type="datetimeFigureOut">
              <a:rPr lang="sl-SI"/>
              <a:pPr>
                <a:defRPr/>
              </a:pPr>
              <a:t>3. 06. 2019</a:t>
            </a:fld>
            <a:endParaRPr lang="sl-SI"/>
          </a:p>
        </p:txBody>
      </p:sp>
      <p:sp>
        <p:nvSpPr>
          <p:cNvPr id="5" name="Footer Placeholder 2">
            <a:extLst>
              <a:ext uri="{FF2B5EF4-FFF2-40B4-BE49-F238E27FC236}">
                <a16:creationId xmlns:a16="http://schemas.microsoft.com/office/drawing/2014/main" id="{F13FCD2B-B5D3-4E56-BE55-FA68A7A5AC7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8B42000A-347C-4388-B5AB-581D95687061}"/>
              </a:ext>
            </a:extLst>
          </p:cNvPr>
          <p:cNvSpPr>
            <a:spLocks noGrp="1"/>
          </p:cNvSpPr>
          <p:nvPr>
            <p:ph type="sldNum" sz="quarter" idx="12"/>
          </p:nvPr>
        </p:nvSpPr>
        <p:spPr/>
        <p:txBody>
          <a:bodyPr/>
          <a:lstStyle>
            <a:lvl1pPr>
              <a:defRPr/>
            </a:lvl1pPr>
          </a:lstStyle>
          <a:p>
            <a:fld id="{D09479EB-E786-4AA3-8563-7C3D4322A20F}" type="slidenum">
              <a:rPr lang="sl-SI" altLang="sl-SI"/>
              <a:pPr/>
              <a:t>‹#›</a:t>
            </a:fld>
            <a:endParaRPr lang="sl-SI" altLang="sl-SI"/>
          </a:p>
        </p:txBody>
      </p:sp>
    </p:spTree>
    <p:extLst>
      <p:ext uri="{BB962C8B-B14F-4D97-AF65-F5344CB8AC3E}">
        <p14:creationId xmlns:p14="http://schemas.microsoft.com/office/powerpoint/2010/main" val="141220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FC72D-C5E2-41E1-9BCD-5EFD1761706F}"/>
              </a:ext>
            </a:extLst>
          </p:cNvPr>
          <p:cNvSpPr>
            <a:spLocks noGrp="1"/>
          </p:cNvSpPr>
          <p:nvPr>
            <p:ph type="dt" sz="half" idx="10"/>
          </p:nvPr>
        </p:nvSpPr>
        <p:spPr>
          <a:xfrm>
            <a:off x="4791075" y="6480175"/>
            <a:ext cx="2133600" cy="301625"/>
          </a:xfrm>
        </p:spPr>
        <p:txBody>
          <a:bodyPr/>
          <a:lstStyle>
            <a:lvl1pPr>
              <a:defRPr/>
            </a:lvl1pPr>
          </a:lstStyle>
          <a:p>
            <a:pPr>
              <a:defRPr/>
            </a:pPr>
            <a:fld id="{501535E0-AC59-4E06-8ABF-0BFDA161F575}" type="datetimeFigureOut">
              <a:rPr lang="sl-SI"/>
              <a:pPr>
                <a:defRPr/>
              </a:pPr>
              <a:t>3. 06. 2019</a:t>
            </a:fld>
            <a:endParaRPr lang="sl-SI"/>
          </a:p>
        </p:txBody>
      </p:sp>
      <p:sp>
        <p:nvSpPr>
          <p:cNvPr id="5" name="Footer Placeholder 4">
            <a:extLst>
              <a:ext uri="{FF2B5EF4-FFF2-40B4-BE49-F238E27FC236}">
                <a16:creationId xmlns:a16="http://schemas.microsoft.com/office/drawing/2014/main" id="{96377E4D-27B3-4D23-A58A-C6CF6DAAD56A}"/>
              </a:ext>
            </a:extLst>
          </p:cNvPr>
          <p:cNvSpPr>
            <a:spLocks noGrp="1"/>
          </p:cNvSpPr>
          <p:nvPr>
            <p:ph type="ftr" sz="quarter" idx="11"/>
          </p:nvPr>
        </p:nvSpPr>
        <p:spPr>
          <a:xfrm>
            <a:off x="457200" y="6481763"/>
            <a:ext cx="4259263" cy="300037"/>
          </a:xfrm>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B2274B8-3965-4A2F-9FFD-AFE0A478106B}"/>
              </a:ext>
            </a:extLst>
          </p:cNvPr>
          <p:cNvSpPr>
            <a:spLocks noGrp="1"/>
          </p:cNvSpPr>
          <p:nvPr>
            <p:ph type="sldNum" sz="quarter" idx="12"/>
          </p:nvPr>
        </p:nvSpPr>
        <p:spPr/>
        <p:txBody>
          <a:bodyPr/>
          <a:lstStyle>
            <a:lvl1pPr>
              <a:defRPr/>
            </a:lvl1pPr>
          </a:lstStyle>
          <a:p>
            <a:fld id="{41976F49-31A1-4941-B93C-CD78FEA7B0F3}" type="slidenum">
              <a:rPr lang="sl-SI" altLang="sl-SI"/>
              <a:pPr/>
              <a:t>‹#›</a:t>
            </a:fld>
            <a:endParaRPr lang="sl-SI" altLang="sl-SI"/>
          </a:p>
        </p:txBody>
      </p:sp>
    </p:spTree>
    <p:extLst>
      <p:ext uri="{BB962C8B-B14F-4D97-AF65-F5344CB8AC3E}">
        <p14:creationId xmlns:p14="http://schemas.microsoft.com/office/powerpoint/2010/main" val="36198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9AAC807-F3D0-405B-A48D-C4D8628C89AF}"/>
              </a:ext>
            </a:extLst>
          </p:cNvPr>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a:extLst>
              <a:ext uri="{FF2B5EF4-FFF2-40B4-BE49-F238E27FC236}">
                <a16:creationId xmlns:a16="http://schemas.microsoft.com/office/drawing/2014/main" id="{CB820787-E452-4FED-ACD7-FFC23C9FE5F6}"/>
              </a:ext>
            </a:extLst>
          </p:cNvPr>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18495ED4-1A5C-47FB-9E95-AA6344E67EC7}"/>
              </a:ext>
            </a:extLst>
          </p:cNvPr>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CFB95D4-830B-4445-8769-09CBBF658208}"/>
              </a:ext>
            </a:extLst>
          </p:cNvPr>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a:extLst>
              <a:ext uri="{FF2B5EF4-FFF2-40B4-BE49-F238E27FC236}">
                <a16:creationId xmlns:a16="http://schemas.microsoft.com/office/drawing/2014/main" id="{09FAA889-E12D-47A8-92C3-B4346A13624F}"/>
              </a:ext>
            </a:extLst>
          </p:cNvPr>
          <p:cNvSpPr>
            <a:spLocks noGrp="1"/>
          </p:cNvSpPr>
          <p:nvPr>
            <p:ph type="dt" sz="half" idx="10"/>
          </p:nvPr>
        </p:nvSpPr>
        <p:spPr>
          <a:xfrm>
            <a:off x="6956425" y="6477000"/>
            <a:ext cx="2133600" cy="304800"/>
          </a:xfrm>
        </p:spPr>
        <p:txBody>
          <a:bodyPr/>
          <a:lstStyle>
            <a:lvl1pPr>
              <a:defRPr/>
            </a:lvl1pPr>
          </a:lstStyle>
          <a:p>
            <a:pPr>
              <a:defRPr/>
            </a:pPr>
            <a:fld id="{2785F4D2-C1B4-4738-A4BF-E16FF39FAE22}" type="datetimeFigureOut">
              <a:rPr lang="sl-SI"/>
              <a:pPr>
                <a:defRPr/>
              </a:pPr>
              <a:t>3. 06. 2019</a:t>
            </a:fld>
            <a:endParaRPr lang="sl-SI"/>
          </a:p>
        </p:txBody>
      </p:sp>
      <p:sp>
        <p:nvSpPr>
          <p:cNvPr id="9" name="Footer Placeholder 4">
            <a:extLst>
              <a:ext uri="{FF2B5EF4-FFF2-40B4-BE49-F238E27FC236}">
                <a16:creationId xmlns:a16="http://schemas.microsoft.com/office/drawing/2014/main" id="{07C13092-9112-4F33-8354-A1E9D6017E01}"/>
              </a:ext>
            </a:extLst>
          </p:cNvPr>
          <p:cNvSpPr>
            <a:spLocks noGrp="1"/>
          </p:cNvSpPr>
          <p:nvPr>
            <p:ph type="ftr" sz="quarter" idx="11"/>
          </p:nvPr>
        </p:nvSpPr>
        <p:spPr>
          <a:xfrm>
            <a:off x="2619375" y="6481763"/>
            <a:ext cx="4260850" cy="300037"/>
          </a:xfrm>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942AE93A-AE4A-44D4-A58C-0D6F6B15B6F1}"/>
              </a:ext>
            </a:extLst>
          </p:cNvPr>
          <p:cNvSpPr>
            <a:spLocks noGrp="1"/>
          </p:cNvSpPr>
          <p:nvPr>
            <p:ph type="sldNum" sz="quarter" idx="12"/>
          </p:nvPr>
        </p:nvSpPr>
        <p:spPr>
          <a:xfrm>
            <a:off x="8450263" y="809625"/>
            <a:ext cx="503237" cy="300038"/>
          </a:xfrm>
        </p:spPr>
        <p:txBody>
          <a:bodyPr/>
          <a:lstStyle>
            <a:lvl1pPr>
              <a:defRPr/>
            </a:lvl1pPr>
          </a:lstStyle>
          <a:p>
            <a:fld id="{871E4E7D-1733-44CF-8F9F-EF311222799A}" type="slidenum">
              <a:rPr lang="sl-SI" altLang="sl-SI"/>
              <a:pPr/>
              <a:t>‹#›</a:t>
            </a:fld>
            <a:endParaRPr lang="sl-SI" altLang="sl-SI"/>
          </a:p>
        </p:txBody>
      </p:sp>
    </p:spTree>
    <p:extLst>
      <p:ext uri="{BB962C8B-B14F-4D97-AF65-F5344CB8AC3E}">
        <p14:creationId xmlns:p14="http://schemas.microsoft.com/office/powerpoint/2010/main" val="109563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6C4300-0B27-4D27-B542-A9862E8F2D79}"/>
              </a:ext>
            </a:extLst>
          </p:cNvPr>
          <p:cNvSpPr>
            <a:spLocks noGrp="1"/>
          </p:cNvSpPr>
          <p:nvPr>
            <p:ph type="dt" sz="half" idx="10"/>
          </p:nvPr>
        </p:nvSpPr>
        <p:spPr/>
        <p:txBody>
          <a:bodyPr/>
          <a:lstStyle>
            <a:lvl1pPr>
              <a:defRPr/>
            </a:lvl1pPr>
          </a:lstStyle>
          <a:p>
            <a:pPr>
              <a:defRPr/>
            </a:pPr>
            <a:fld id="{9EF2EB7E-7A57-4692-B193-C47C4940D2EE}" type="datetimeFigureOut">
              <a:rPr lang="sl-SI"/>
              <a:pPr>
                <a:defRPr/>
              </a:pPr>
              <a:t>3. 06. 2019</a:t>
            </a:fld>
            <a:endParaRPr lang="sl-SI"/>
          </a:p>
        </p:txBody>
      </p:sp>
      <p:sp>
        <p:nvSpPr>
          <p:cNvPr id="6" name="Footer Placeholder 5">
            <a:extLst>
              <a:ext uri="{FF2B5EF4-FFF2-40B4-BE49-F238E27FC236}">
                <a16:creationId xmlns:a16="http://schemas.microsoft.com/office/drawing/2014/main" id="{C6CFB149-6F33-40BF-A041-68786B3DA83F}"/>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780B9291-A74C-4A3D-BC40-872B1279A959}"/>
              </a:ext>
            </a:extLst>
          </p:cNvPr>
          <p:cNvSpPr>
            <a:spLocks noGrp="1"/>
          </p:cNvSpPr>
          <p:nvPr>
            <p:ph type="sldNum" sz="quarter" idx="12"/>
          </p:nvPr>
        </p:nvSpPr>
        <p:spPr/>
        <p:txBody>
          <a:bodyPr/>
          <a:lstStyle>
            <a:lvl1pPr>
              <a:defRPr/>
            </a:lvl1pPr>
          </a:lstStyle>
          <a:p>
            <a:fld id="{7543E4B5-10C0-4ECB-A8AA-CDAF13C91B9E}" type="slidenum">
              <a:rPr lang="sl-SI" altLang="sl-SI"/>
              <a:pPr/>
              <a:t>‹#›</a:t>
            </a:fld>
            <a:endParaRPr lang="sl-SI" altLang="sl-SI"/>
          </a:p>
        </p:txBody>
      </p:sp>
    </p:spTree>
    <p:extLst>
      <p:ext uri="{BB962C8B-B14F-4D97-AF65-F5344CB8AC3E}">
        <p14:creationId xmlns:p14="http://schemas.microsoft.com/office/powerpoint/2010/main" val="80450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399A5-4293-4B47-928E-5F993B916E0A}"/>
              </a:ext>
            </a:extLst>
          </p:cNvPr>
          <p:cNvSpPr>
            <a:spLocks noGrp="1"/>
          </p:cNvSpPr>
          <p:nvPr>
            <p:ph type="dt" sz="half" idx="10"/>
          </p:nvPr>
        </p:nvSpPr>
        <p:spPr>
          <a:xfrm>
            <a:off x="4791075" y="6481763"/>
            <a:ext cx="2130425" cy="301625"/>
          </a:xfrm>
        </p:spPr>
        <p:txBody>
          <a:bodyPr/>
          <a:lstStyle>
            <a:lvl1pPr>
              <a:defRPr/>
            </a:lvl1pPr>
          </a:lstStyle>
          <a:p>
            <a:pPr>
              <a:defRPr/>
            </a:pPr>
            <a:fld id="{3ACDBB25-6823-44CC-822A-BC83E8F692FD}" type="datetimeFigureOut">
              <a:rPr lang="sl-SI"/>
              <a:pPr>
                <a:defRPr/>
              </a:pPr>
              <a:t>3. 06. 2019</a:t>
            </a:fld>
            <a:endParaRPr lang="sl-SI"/>
          </a:p>
        </p:txBody>
      </p:sp>
      <p:sp>
        <p:nvSpPr>
          <p:cNvPr id="8" name="Footer Placeholder 7">
            <a:extLst>
              <a:ext uri="{FF2B5EF4-FFF2-40B4-BE49-F238E27FC236}">
                <a16:creationId xmlns:a16="http://schemas.microsoft.com/office/drawing/2014/main" id="{CB788970-3874-41FF-8D5C-F0360EE7BE61}"/>
              </a:ext>
            </a:extLst>
          </p:cNvPr>
          <p:cNvSpPr>
            <a:spLocks noGrp="1"/>
          </p:cNvSpPr>
          <p:nvPr>
            <p:ph type="ftr" sz="quarter" idx="11"/>
          </p:nvPr>
        </p:nvSpPr>
        <p:spPr>
          <a:xfrm>
            <a:off x="457200" y="6481763"/>
            <a:ext cx="4260850" cy="301625"/>
          </a:xfrm>
        </p:spPr>
        <p:txBody>
          <a:bodyPr/>
          <a:lstStyle>
            <a:lvl1pPr>
              <a:defRPr/>
            </a:lvl1pPr>
          </a:lstStyle>
          <a:p>
            <a:pPr>
              <a:defRPr/>
            </a:pPr>
            <a:endParaRPr lang="sl-SI"/>
          </a:p>
        </p:txBody>
      </p:sp>
      <p:sp>
        <p:nvSpPr>
          <p:cNvPr id="9" name="Slide Number Placeholder 8">
            <a:extLst>
              <a:ext uri="{FF2B5EF4-FFF2-40B4-BE49-F238E27FC236}">
                <a16:creationId xmlns:a16="http://schemas.microsoft.com/office/drawing/2014/main" id="{6C42054E-B549-4983-BF8B-D4B5AFCC312B}"/>
              </a:ext>
            </a:extLst>
          </p:cNvPr>
          <p:cNvSpPr>
            <a:spLocks noGrp="1"/>
          </p:cNvSpPr>
          <p:nvPr>
            <p:ph type="sldNum" sz="quarter" idx="12"/>
          </p:nvPr>
        </p:nvSpPr>
        <p:spPr>
          <a:xfrm>
            <a:off x="7589838" y="6483350"/>
            <a:ext cx="503237" cy="301625"/>
          </a:xfrm>
        </p:spPr>
        <p:txBody>
          <a:bodyPr/>
          <a:lstStyle>
            <a:lvl1pPr>
              <a:defRPr/>
            </a:lvl1pPr>
          </a:lstStyle>
          <a:p>
            <a:fld id="{A759A0A7-6B96-48B3-B290-24FD39951EE7}" type="slidenum">
              <a:rPr lang="sl-SI" altLang="sl-SI"/>
              <a:pPr/>
              <a:t>‹#›</a:t>
            </a:fld>
            <a:endParaRPr lang="sl-SI" altLang="sl-SI"/>
          </a:p>
        </p:txBody>
      </p:sp>
    </p:spTree>
    <p:extLst>
      <p:ext uri="{BB962C8B-B14F-4D97-AF65-F5344CB8AC3E}">
        <p14:creationId xmlns:p14="http://schemas.microsoft.com/office/powerpoint/2010/main" val="24185530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a:extLst>
              <a:ext uri="{FF2B5EF4-FFF2-40B4-BE49-F238E27FC236}">
                <a16:creationId xmlns:a16="http://schemas.microsoft.com/office/drawing/2014/main" id="{9B018319-66BC-46ED-AA23-D099990471C8}"/>
              </a:ext>
            </a:extLst>
          </p:cNvPr>
          <p:cNvSpPr>
            <a:spLocks noGrp="1"/>
          </p:cNvSpPr>
          <p:nvPr>
            <p:ph type="dt" sz="half" idx="10"/>
          </p:nvPr>
        </p:nvSpPr>
        <p:spPr/>
        <p:txBody>
          <a:bodyPr/>
          <a:lstStyle>
            <a:lvl1pPr>
              <a:defRPr/>
            </a:lvl1pPr>
          </a:lstStyle>
          <a:p>
            <a:pPr>
              <a:defRPr/>
            </a:pPr>
            <a:fld id="{836EA957-3518-4583-943A-8A4A8ECA1674}" type="datetimeFigureOut">
              <a:rPr lang="sl-SI"/>
              <a:pPr>
                <a:defRPr/>
              </a:pPr>
              <a:t>3. 06. 2019</a:t>
            </a:fld>
            <a:endParaRPr lang="sl-SI"/>
          </a:p>
        </p:txBody>
      </p:sp>
      <p:sp>
        <p:nvSpPr>
          <p:cNvPr id="4" name="Footer Placeholder 2">
            <a:extLst>
              <a:ext uri="{FF2B5EF4-FFF2-40B4-BE49-F238E27FC236}">
                <a16:creationId xmlns:a16="http://schemas.microsoft.com/office/drawing/2014/main" id="{FA48C7E2-C87D-45C2-928E-030D6956C03D}"/>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22">
            <a:extLst>
              <a:ext uri="{FF2B5EF4-FFF2-40B4-BE49-F238E27FC236}">
                <a16:creationId xmlns:a16="http://schemas.microsoft.com/office/drawing/2014/main" id="{27D8C9D5-3C0F-4671-97D3-46F6939970AA}"/>
              </a:ext>
            </a:extLst>
          </p:cNvPr>
          <p:cNvSpPr>
            <a:spLocks noGrp="1"/>
          </p:cNvSpPr>
          <p:nvPr>
            <p:ph type="sldNum" sz="quarter" idx="12"/>
          </p:nvPr>
        </p:nvSpPr>
        <p:spPr/>
        <p:txBody>
          <a:bodyPr/>
          <a:lstStyle>
            <a:lvl1pPr>
              <a:defRPr/>
            </a:lvl1pPr>
          </a:lstStyle>
          <a:p>
            <a:fld id="{663D6074-D1B7-482B-AA18-02661DF1129B}" type="slidenum">
              <a:rPr lang="sl-SI" altLang="sl-SI"/>
              <a:pPr/>
              <a:t>‹#›</a:t>
            </a:fld>
            <a:endParaRPr lang="sl-SI" altLang="sl-SI"/>
          </a:p>
        </p:txBody>
      </p:sp>
    </p:spTree>
    <p:extLst>
      <p:ext uri="{BB962C8B-B14F-4D97-AF65-F5344CB8AC3E}">
        <p14:creationId xmlns:p14="http://schemas.microsoft.com/office/powerpoint/2010/main" val="47425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2FED06D8-00BE-40ED-A34B-55CA6B731527}"/>
              </a:ext>
            </a:extLst>
          </p:cNvPr>
          <p:cNvSpPr>
            <a:spLocks noGrp="1"/>
          </p:cNvSpPr>
          <p:nvPr>
            <p:ph type="dt" sz="half" idx="10"/>
          </p:nvPr>
        </p:nvSpPr>
        <p:spPr/>
        <p:txBody>
          <a:bodyPr/>
          <a:lstStyle>
            <a:lvl1pPr>
              <a:defRPr/>
            </a:lvl1pPr>
          </a:lstStyle>
          <a:p>
            <a:pPr>
              <a:defRPr/>
            </a:pPr>
            <a:fld id="{6F768AA8-0588-4D27-A552-56061D84C7B3}" type="datetimeFigureOut">
              <a:rPr lang="sl-SI"/>
              <a:pPr>
                <a:defRPr/>
              </a:pPr>
              <a:t>3. 06. 2019</a:t>
            </a:fld>
            <a:endParaRPr lang="sl-SI"/>
          </a:p>
        </p:txBody>
      </p:sp>
      <p:sp>
        <p:nvSpPr>
          <p:cNvPr id="3" name="Footer Placeholder 2">
            <a:extLst>
              <a:ext uri="{FF2B5EF4-FFF2-40B4-BE49-F238E27FC236}">
                <a16:creationId xmlns:a16="http://schemas.microsoft.com/office/drawing/2014/main" id="{85327788-A9A5-4206-B323-A9242AF1262B}"/>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22">
            <a:extLst>
              <a:ext uri="{FF2B5EF4-FFF2-40B4-BE49-F238E27FC236}">
                <a16:creationId xmlns:a16="http://schemas.microsoft.com/office/drawing/2014/main" id="{6693C1BF-B4F1-4EED-A3C1-2BF407273C44}"/>
              </a:ext>
            </a:extLst>
          </p:cNvPr>
          <p:cNvSpPr>
            <a:spLocks noGrp="1"/>
          </p:cNvSpPr>
          <p:nvPr>
            <p:ph type="sldNum" sz="quarter" idx="12"/>
          </p:nvPr>
        </p:nvSpPr>
        <p:spPr/>
        <p:txBody>
          <a:bodyPr/>
          <a:lstStyle>
            <a:lvl1pPr>
              <a:defRPr/>
            </a:lvl1pPr>
          </a:lstStyle>
          <a:p>
            <a:fld id="{F93E49C0-9F6D-4E3A-984B-20B5CC36EB31}" type="slidenum">
              <a:rPr lang="sl-SI" altLang="sl-SI"/>
              <a:pPr/>
              <a:t>‹#›</a:t>
            </a:fld>
            <a:endParaRPr lang="sl-SI" altLang="sl-SI"/>
          </a:p>
        </p:txBody>
      </p:sp>
    </p:spTree>
    <p:extLst>
      <p:ext uri="{BB962C8B-B14F-4D97-AF65-F5344CB8AC3E}">
        <p14:creationId xmlns:p14="http://schemas.microsoft.com/office/powerpoint/2010/main" val="201070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29832-2D50-4923-9181-1FF6980281F4}"/>
              </a:ext>
            </a:extLst>
          </p:cNvPr>
          <p:cNvSpPr>
            <a:spLocks noGrp="1"/>
          </p:cNvSpPr>
          <p:nvPr>
            <p:ph type="dt" sz="half" idx="10"/>
          </p:nvPr>
        </p:nvSpPr>
        <p:spPr>
          <a:xfrm>
            <a:off x="6278563" y="6556375"/>
            <a:ext cx="2133600" cy="301625"/>
          </a:xfrm>
        </p:spPr>
        <p:txBody>
          <a:bodyPr/>
          <a:lstStyle>
            <a:lvl1pPr>
              <a:defRPr sz="900" smtClean="0"/>
            </a:lvl1pPr>
          </a:lstStyle>
          <a:p>
            <a:pPr>
              <a:defRPr/>
            </a:pPr>
            <a:fld id="{7C763DDC-CEC9-40A5-A3C9-AD0664EA04F9}" type="datetimeFigureOut">
              <a:rPr lang="sl-SI"/>
              <a:pPr>
                <a:defRPr/>
              </a:pPr>
              <a:t>3. 06. 2019</a:t>
            </a:fld>
            <a:endParaRPr lang="sl-SI"/>
          </a:p>
        </p:txBody>
      </p:sp>
      <p:sp>
        <p:nvSpPr>
          <p:cNvPr id="6" name="Footer Placeholder 5">
            <a:extLst>
              <a:ext uri="{FF2B5EF4-FFF2-40B4-BE49-F238E27FC236}">
                <a16:creationId xmlns:a16="http://schemas.microsoft.com/office/drawing/2014/main" id="{04884596-658B-48B9-AC2E-C91B19C97F17}"/>
              </a:ext>
            </a:extLst>
          </p:cNvPr>
          <p:cNvSpPr>
            <a:spLocks noGrp="1"/>
          </p:cNvSpPr>
          <p:nvPr>
            <p:ph type="ftr" sz="quarter" idx="11"/>
          </p:nvPr>
        </p:nvSpPr>
        <p:spPr>
          <a:xfrm>
            <a:off x="1135063" y="6556375"/>
            <a:ext cx="5143500" cy="301625"/>
          </a:xfrm>
        </p:spPr>
        <p:txBody>
          <a:bodyPr/>
          <a:lstStyle>
            <a:lvl1pPr>
              <a:defRPr sz="900"/>
            </a:lvl1pPr>
          </a:lstStyle>
          <a:p>
            <a:pPr>
              <a:defRPr/>
            </a:pPr>
            <a:endParaRPr lang="sl-SI"/>
          </a:p>
        </p:txBody>
      </p:sp>
      <p:sp>
        <p:nvSpPr>
          <p:cNvPr id="7" name="Slide Number Placeholder 6">
            <a:extLst>
              <a:ext uri="{FF2B5EF4-FFF2-40B4-BE49-F238E27FC236}">
                <a16:creationId xmlns:a16="http://schemas.microsoft.com/office/drawing/2014/main" id="{C8DB7446-010B-4681-B9FC-076B5485FE1F}"/>
              </a:ext>
            </a:extLst>
          </p:cNvPr>
          <p:cNvSpPr>
            <a:spLocks noGrp="1"/>
          </p:cNvSpPr>
          <p:nvPr>
            <p:ph type="sldNum" sz="quarter" idx="12"/>
          </p:nvPr>
        </p:nvSpPr>
        <p:spPr>
          <a:xfrm>
            <a:off x="8410575" y="6556375"/>
            <a:ext cx="503238" cy="301625"/>
          </a:xfrm>
        </p:spPr>
        <p:txBody>
          <a:bodyPr/>
          <a:lstStyle>
            <a:lvl1pPr>
              <a:defRPr sz="900"/>
            </a:lvl1pPr>
          </a:lstStyle>
          <a:p>
            <a:fld id="{CCA64036-55B1-435A-9094-93178E8938B8}" type="slidenum">
              <a:rPr lang="sl-SI" altLang="sl-SI"/>
              <a:pPr/>
              <a:t>‹#›</a:t>
            </a:fld>
            <a:endParaRPr lang="sl-SI" altLang="sl-SI"/>
          </a:p>
        </p:txBody>
      </p:sp>
    </p:spTree>
    <p:extLst>
      <p:ext uri="{BB962C8B-B14F-4D97-AF65-F5344CB8AC3E}">
        <p14:creationId xmlns:p14="http://schemas.microsoft.com/office/powerpoint/2010/main" val="42206526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8AF9D935-80A7-4901-B5B7-EF37B7E64C67}"/>
              </a:ext>
            </a:extLst>
          </p:cNvPr>
          <p:cNvSpPr>
            <a:spLocks noGrp="1"/>
          </p:cNvSpPr>
          <p:nvPr>
            <p:ph type="dt" sz="half" idx="10"/>
          </p:nvPr>
        </p:nvSpPr>
        <p:spPr>
          <a:xfrm>
            <a:off x="6108700" y="6556375"/>
            <a:ext cx="2101850" cy="301625"/>
          </a:xfrm>
        </p:spPr>
        <p:txBody>
          <a:bodyPr/>
          <a:lstStyle>
            <a:lvl1pPr>
              <a:defRPr sz="900" smtClean="0"/>
            </a:lvl1pPr>
          </a:lstStyle>
          <a:p>
            <a:pPr>
              <a:defRPr/>
            </a:pPr>
            <a:fld id="{647AFDA1-D844-4B8E-B97D-E42CF60C2FED}" type="datetimeFigureOut">
              <a:rPr lang="sl-SI"/>
              <a:pPr>
                <a:defRPr/>
              </a:pPr>
              <a:t>3. 06. 2019</a:t>
            </a:fld>
            <a:endParaRPr lang="sl-SI"/>
          </a:p>
        </p:txBody>
      </p:sp>
      <p:sp>
        <p:nvSpPr>
          <p:cNvPr id="6" name="Footer Placeholder 5">
            <a:extLst>
              <a:ext uri="{FF2B5EF4-FFF2-40B4-BE49-F238E27FC236}">
                <a16:creationId xmlns:a16="http://schemas.microsoft.com/office/drawing/2014/main" id="{88658E10-0A61-4FD8-B185-77D7A6970489}"/>
              </a:ext>
            </a:extLst>
          </p:cNvPr>
          <p:cNvSpPr>
            <a:spLocks noGrp="1"/>
          </p:cNvSpPr>
          <p:nvPr>
            <p:ph type="ftr" sz="quarter" idx="11"/>
          </p:nvPr>
        </p:nvSpPr>
        <p:spPr>
          <a:xfrm>
            <a:off x="1169988" y="6557963"/>
            <a:ext cx="4948237" cy="301625"/>
          </a:xfrm>
        </p:spPr>
        <p:txBody>
          <a:bodyPr/>
          <a:lstStyle>
            <a:lvl1pPr>
              <a:defRPr sz="900"/>
            </a:lvl1pPr>
          </a:lstStyle>
          <a:p>
            <a:pPr>
              <a:defRPr/>
            </a:pPr>
            <a:endParaRPr lang="sl-SI"/>
          </a:p>
        </p:txBody>
      </p:sp>
      <p:sp>
        <p:nvSpPr>
          <p:cNvPr id="7" name="Slide Number Placeholder 6">
            <a:extLst>
              <a:ext uri="{FF2B5EF4-FFF2-40B4-BE49-F238E27FC236}">
                <a16:creationId xmlns:a16="http://schemas.microsoft.com/office/drawing/2014/main" id="{071A133A-4BEC-4974-8D46-4B0D4351D31E}"/>
              </a:ext>
            </a:extLst>
          </p:cNvPr>
          <p:cNvSpPr>
            <a:spLocks noGrp="1"/>
          </p:cNvSpPr>
          <p:nvPr>
            <p:ph type="sldNum" sz="quarter" idx="12"/>
          </p:nvPr>
        </p:nvSpPr>
        <p:spPr>
          <a:xfrm>
            <a:off x="8216900" y="6556375"/>
            <a:ext cx="366713" cy="301625"/>
          </a:xfrm>
        </p:spPr>
        <p:txBody>
          <a:bodyPr/>
          <a:lstStyle>
            <a:lvl1pPr>
              <a:defRPr sz="900"/>
            </a:lvl1pPr>
          </a:lstStyle>
          <a:p>
            <a:fld id="{2634F817-7A56-43F8-B856-1F270993D5EE}" type="slidenum">
              <a:rPr lang="sl-SI" altLang="sl-SI"/>
              <a:pPr/>
              <a:t>‹#›</a:t>
            </a:fld>
            <a:endParaRPr lang="sl-SI" altLang="sl-SI"/>
          </a:p>
        </p:txBody>
      </p:sp>
    </p:spTree>
    <p:extLst>
      <p:ext uri="{BB962C8B-B14F-4D97-AF65-F5344CB8AC3E}">
        <p14:creationId xmlns:p14="http://schemas.microsoft.com/office/powerpoint/2010/main" val="22270641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82828"/>
            </a:gs>
            <a:gs pos="60001">
              <a:srgbClr val="393939"/>
            </a:gs>
            <a:gs pos="100000">
              <a:srgbClr val="787878"/>
            </a:gs>
          </a:gsLst>
          <a:lin ang="5400000"/>
        </a:gra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A2DD98FF-81F0-4E5E-91DB-215F91366E49}"/>
              </a:ext>
            </a:extLst>
          </p:cNvPr>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2C46988A-C1C1-423F-80C6-F9D37065CD18}"/>
              </a:ext>
            </a:extLst>
          </p:cNvPr>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95DC864-10C1-430C-8010-50A7006C3F04}"/>
              </a:ext>
            </a:extLst>
          </p:cNvPr>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a:extLst>
              <a:ext uri="{FF2B5EF4-FFF2-40B4-BE49-F238E27FC236}">
                <a16:creationId xmlns:a16="http://schemas.microsoft.com/office/drawing/2014/main" id="{04588FDB-8531-4C72-8CF8-0C00837B57A2}"/>
              </a:ext>
            </a:extLst>
          </p:cNvPr>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a:extLst>
              <a:ext uri="{FF2B5EF4-FFF2-40B4-BE49-F238E27FC236}">
                <a16:creationId xmlns:a16="http://schemas.microsoft.com/office/drawing/2014/main" id="{9E8693DA-DEC3-4FCD-9FB3-DE7A8573D9B7}"/>
              </a:ext>
            </a:extLst>
          </p:cNvPr>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4" name="Date Placeholder 13">
            <a:extLst>
              <a:ext uri="{FF2B5EF4-FFF2-40B4-BE49-F238E27FC236}">
                <a16:creationId xmlns:a16="http://schemas.microsoft.com/office/drawing/2014/main" id="{55194413-7C26-45A2-94F0-20DD387B71E2}"/>
              </a:ext>
            </a:extLst>
          </p:cNvPr>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D932F189-52CB-4AD3-8CCD-6F62FE00C8C9}" type="datetimeFigureOut">
              <a:rPr lang="sl-SI"/>
              <a:pPr>
                <a:defRPr/>
              </a:pPr>
              <a:t>3. 06. 2019</a:t>
            </a:fld>
            <a:endParaRPr lang="sl-SI"/>
          </a:p>
        </p:txBody>
      </p:sp>
      <p:sp>
        <p:nvSpPr>
          <p:cNvPr id="3" name="Footer Placeholder 2">
            <a:extLst>
              <a:ext uri="{FF2B5EF4-FFF2-40B4-BE49-F238E27FC236}">
                <a16:creationId xmlns:a16="http://schemas.microsoft.com/office/drawing/2014/main" id="{6E62158F-6B6F-4ED7-B599-D47242F11273}"/>
              </a:ext>
            </a:extLst>
          </p:cNvPr>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sl-SI"/>
          </a:p>
        </p:txBody>
      </p:sp>
      <p:sp>
        <p:nvSpPr>
          <p:cNvPr id="23" name="Slide Number Placeholder 22">
            <a:extLst>
              <a:ext uri="{FF2B5EF4-FFF2-40B4-BE49-F238E27FC236}">
                <a16:creationId xmlns:a16="http://schemas.microsoft.com/office/drawing/2014/main" id="{FA518BDA-1367-4C5F-B04A-A62B72EF9544}"/>
              </a:ext>
            </a:extLst>
          </p:cNvPr>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Verdana" panose="020B0604030504040204" pitchFamily="34" charset="0"/>
              </a:defRPr>
            </a:lvl1pPr>
          </a:lstStyle>
          <a:p>
            <a:fld id="{6487D1EB-F9BB-436F-B126-79FBBD809A06}"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1" r:id="rId6"/>
    <p:sldLayoutId id="2147483692" r:id="rId7"/>
    <p:sldLayoutId id="2147483700" r:id="rId8"/>
    <p:sldLayoutId id="2147483701" r:id="rId9"/>
    <p:sldLayoutId id="2147483693" r:id="rId10"/>
    <p:sldLayoutId id="2147483694"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8ABACB"/>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8ABACB"/>
          </a:solidFill>
          <a:latin typeface="Verdana" panose="020B0604030504040204" pitchFamily="34" charset="0"/>
        </a:defRPr>
      </a:lvl2pPr>
      <a:lvl3pPr marL="484188" indent="-484188" algn="l" rtl="0" fontAlgn="base">
        <a:spcBef>
          <a:spcPct val="0"/>
        </a:spcBef>
        <a:spcAft>
          <a:spcPct val="0"/>
        </a:spcAft>
        <a:defRPr sz="4200">
          <a:solidFill>
            <a:srgbClr val="8ABACB"/>
          </a:solidFill>
          <a:latin typeface="Verdana" panose="020B0604030504040204" pitchFamily="34" charset="0"/>
        </a:defRPr>
      </a:lvl3pPr>
      <a:lvl4pPr marL="484188" indent="-484188" algn="l" rtl="0" fontAlgn="base">
        <a:spcBef>
          <a:spcPct val="0"/>
        </a:spcBef>
        <a:spcAft>
          <a:spcPct val="0"/>
        </a:spcAft>
        <a:defRPr sz="4200">
          <a:solidFill>
            <a:srgbClr val="8ABACB"/>
          </a:solidFill>
          <a:latin typeface="Verdana" panose="020B0604030504040204" pitchFamily="34" charset="0"/>
        </a:defRPr>
      </a:lvl4pPr>
      <a:lvl5pPr marL="484188" indent="-484188" algn="l" rtl="0" fontAlgn="base">
        <a:spcBef>
          <a:spcPct val="0"/>
        </a:spcBef>
        <a:spcAft>
          <a:spcPct val="0"/>
        </a:spcAft>
        <a:defRPr sz="4200">
          <a:solidFill>
            <a:srgbClr val="8ABACB"/>
          </a:solidFill>
          <a:latin typeface="Verdana" panose="020B0604030504040204" pitchFamily="34" charset="0"/>
        </a:defRPr>
      </a:lvl5pPr>
      <a:lvl6pPr marL="941388" indent="-484188" algn="l" rtl="0" fontAlgn="base">
        <a:spcBef>
          <a:spcPct val="0"/>
        </a:spcBef>
        <a:spcAft>
          <a:spcPct val="0"/>
        </a:spcAft>
        <a:defRPr sz="4200">
          <a:solidFill>
            <a:srgbClr val="8ABACB"/>
          </a:solidFill>
          <a:latin typeface="Verdana" panose="020B0604030504040204" pitchFamily="34" charset="0"/>
        </a:defRPr>
      </a:lvl6pPr>
      <a:lvl7pPr marL="1398588" indent="-484188" algn="l" rtl="0" fontAlgn="base">
        <a:spcBef>
          <a:spcPct val="0"/>
        </a:spcBef>
        <a:spcAft>
          <a:spcPct val="0"/>
        </a:spcAft>
        <a:defRPr sz="4200">
          <a:solidFill>
            <a:srgbClr val="8ABACB"/>
          </a:solidFill>
          <a:latin typeface="Verdana" panose="020B0604030504040204" pitchFamily="34" charset="0"/>
        </a:defRPr>
      </a:lvl7pPr>
      <a:lvl8pPr marL="1855788" indent="-484188" algn="l" rtl="0" fontAlgn="base">
        <a:spcBef>
          <a:spcPct val="0"/>
        </a:spcBef>
        <a:spcAft>
          <a:spcPct val="0"/>
        </a:spcAft>
        <a:defRPr sz="4200">
          <a:solidFill>
            <a:srgbClr val="8ABACB"/>
          </a:solidFill>
          <a:latin typeface="Verdana" panose="020B0604030504040204" pitchFamily="34" charset="0"/>
        </a:defRPr>
      </a:lvl8pPr>
      <a:lvl9pPr marL="2312988" indent="-484188" algn="l" rtl="0" fontAlgn="base">
        <a:spcBef>
          <a:spcPct val="0"/>
        </a:spcBef>
        <a:spcAft>
          <a:spcPct val="0"/>
        </a:spcAft>
        <a:defRPr sz="4200">
          <a:solidFill>
            <a:srgbClr val="8ABACB"/>
          </a:solidFill>
          <a:latin typeface="Verdana" panose="020B060403050404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A3BEC8"/>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iu-rLA4POk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hyperlink" Target="http://smej.se/george_gershwin_rapsodija_v_modrem.2f6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ED78-911D-4436-9919-694D805908AD}"/>
              </a:ext>
            </a:extLst>
          </p:cNvPr>
          <p:cNvSpPr>
            <a:spLocks noGrp="1"/>
          </p:cNvSpPr>
          <p:nvPr>
            <p:ph type="title"/>
          </p:nvPr>
        </p:nvSpPr>
        <p:spPr/>
        <p:txBody>
          <a:bodyPr>
            <a:normAutofit fontScale="90000"/>
          </a:bodyPr>
          <a:lstStyle/>
          <a:p>
            <a:pPr marL="484632" indent="0" algn="ctr" fontAlgn="auto">
              <a:spcAft>
                <a:spcPts val="0"/>
              </a:spcAft>
              <a:defRPr/>
            </a:pPr>
            <a:r>
              <a:rPr lang="sl-SI" dirty="0">
                <a:solidFill>
                  <a:schemeClr val="accent1">
                    <a:tint val="83000"/>
                    <a:satMod val="150000"/>
                  </a:schemeClr>
                </a:solidFill>
              </a:rPr>
              <a:t>ZNANSTVENO-TEHNIČNI IN KULTURNI RAZVOJ</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9219" name="Content Placeholder 4">
            <a:extLst>
              <a:ext uri="{FF2B5EF4-FFF2-40B4-BE49-F238E27FC236}">
                <a16:creationId xmlns:a16="http://schemas.microsoft.com/office/drawing/2014/main" id="{0E7330C0-1DC5-4677-9C50-50C04414242A}"/>
              </a:ext>
            </a:extLst>
          </p:cNvPr>
          <p:cNvSpPr>
            <a:spLocks noGrp="1"/>
          </p:cNvSpPr>
          <p:nvPr>
            <p:ph idx="1"/>
          </p:nvPr>
        </p:nvSpPr>
        <p:spPr>
          <a:xfrm>
            <a:off x="457200" y="1882775"/>
            <a:ext cx="8229600" cy="4572000"/>
          </a:xfrm>
        </p:spPr>
        <p:txBody>
          <a:bodyPr/>
          <a:lstStyle/>
          <a:p>
            <a:endParaRPr lang="sl-SI" altLang="sl-SI" dirty="0"/>
          </a:p>
          <a:p>
            <a:endParaRPr lang="sl-SI" altLang="sl-SI" dirty="0"/>
          </a:p>
          <a:p>
            <a:endParaRPr lang="sl-SI" altLang="sl-SI" dirty="0"/>
          </a:p>
          <a:p>
            <a:endParaRPr lang="sl-SI" altLang="sl-SI" dirty="0"/>
          </a:p>
          <a:p>
            <a:endParaRPr lang="sl-SI" altLang="sl-SI" dirty="0"/>
          </a:p>
          <a:p>
            <a:endParaRPr lang="sl-SI" altLang="sl-SI" dirty="0"/>
          </a:p>
          <a:p>
            <a:endParaRPr lang="sl-SI" altLang="sl-SI" dirty="0"/>
          </a:p>
        </p:txBody>
      </p:sp>
      <p:pic>
        <p:nvPicPr>
          <p:cNvPr id="9220" name="Picture 5" descr="albert_einstein_-325x378.png">
            <a:extLst>
              <a:ext uri="{FF2B5EF4-FFF2-40B4-BE49-F238E27FC236}">
                <a16:creationId xmlns:a16="http://schemas.microsoft.com/office/drawing/2014/main" id="{B13119EC-F545-44C7-BFF8-CD2774EF2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1628775"/>
            <a:ext cx="3095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7869-3FFE-4D67-A6A2-C1D30EB82328}"/>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DRUŽBOSLOVJE</a:t>
            </a:r>
          </a:p>
        </p:txBody>
      </p:sp>
      <p:sp>
        <p:nvSpPr>
          <p:cNvPr id="3" name="Content Placeholder 2">
            <a:extLst>
              <a:ext uri="{FF2B5EF4-FFF2-40B4-BE49-F238E27FC236}">
                <a16:creationId xmlns:a16="http://schemas.microsoft.com/office/drawing/2014/main" id="{C849B2B4-149F-4605-A21B-DB9B64353912}"/>
              </a:ext>
            </a:extLst>
          </p:cNvPr>
          <p:cNvSpPr>
            <a:spLocks noGrp="1"/>
          </p:cNvSpPr>
          <p:nvPr>
            <p:ph idx="1"/>
          </p:nvPr>
        </p:nvSpPr>
        <p:spPr>
          <a:xfrm>
            <a:off x="457200" y="1882775"/>
            <a:ext cx="8229600" cy="4572000"/>
          </a:xfrm>
        </p:spPr>
        <p:txBody>
          <a:bodyPr>
            <a:normAutofit/>
          </a:bodyPr>
          <a:lstStyle/>
          <a:p>
            <a:pPr marL="448056" indent="-384048" fontAlgn="auto">
              <a:spcAft>
                <a:spcPts val="0"/>
              </a:spcAft>
              <a:buFont typeface="Wingdings 2"/>
              <a:buChar char=""/>
              <a:defRPr/>
            </a:pPr>
            <a:r>
              <a:rPr lang="sl-SI" sz="1800" dirty="0">
                <a:effectLst>
                  <a:outerShdw blurRad="38100" dist="38100" dir="2700000" algn="tl">
                    <a:srgbClr val="000000">
                      <a:alpha val="43137"/>
                    </a:srgbClr>
                  </a:outerShdw>
                </a:effectLst>
              </a:rPr>
              <a:t>GYORGY LUKACS(1885-1971) – Madžarski filozof in estetik, v svojih delih se je ukvarjal tudi s kulturno zgodovino</a:t>
            </a:r>
          </a:p>
          <a:p>
            <a:pPr marL="448056" indent="-384048" fontAlgn="auto">
              <a:spcAft>
                <a:spcPts val="0"/>
              </a:spcAft>
              <a:buFont typeface="Wingdings 2"/>
              <a:buChar char=""/>
              <a:defRPr/>
            </a:pPr>
            <a:endParaRPr lang="sl-SI" sz="1800" dirty="0">
              <a:effectLst>
                <a:outerShdw blurRad="38100" dist="38100" dir="2700000" algn="tl">
                  <a:srgbClr val="000000">
                    <a:alpha val="43137"/>
                  </a:srgbClr>
                </a:outerShdw>
              </a:effectLst>
            </a:endParaRPr>
          </a:p>
        </p:txBody>
      </p:sp>
      <p:pic>
        <p:nvPicPr>
          <p:cNvPr id="18436" name="Picture 2" descr="C:\Documents and Settings\Uporabnik\Desktop\app.gif">
            <a:extLst>
              <a:ext uri="{FF2B5EF4-FFF2-40B4-BE49-F238E27FC236}">
                <a16:creationId xmlns:a16="http://schemas.microsoft.com/office/drawing/2014/main" id="{0A597633-766A-4272-91AB-DFC09CEC6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928938"/>
            <a:ext cx="2084387"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descr="C:\Documents and Settings\Uporabnik\Desktop\luk_cs.jpg">
            <a:extLst>
              <a:ext uri="{FF2B5EF4-FFF2-40B4-BE49-F238E27FC236}">
                <a16:creationId xmlns:a16="http://schemas.microsoft.com/office/drawing/2014/main" id="{D9D6B87E-FCC5-4D0A-A76B-3B990B61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0"/>
            <a:ext cx="26289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C:\Documents and Settings\Uporabnik\Desktop\Lukacs+1917--Recropped.jpg">
            <a:extLst>
              <a:ext uri="{FF2B5EF4-FFF2-40B4-BE49-F238E27FC236}">
                <a16:creationId xmlns:a16="http://schemas.microsoft.com/office/drawing/2014/main" id="{BCD13BFB-AA01-4634-B830-B2A7251DB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257175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7599-6582-4765-918F-B0EB66A178BB}"/>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DRUŽBOSLOVJE</a:t>
            </a:r>
          </a:p>
        </p:txBody>
      </p:sp>
      <p:sp>
        <p:nvSpPr>
          <p:cNvPr id="19459" name="Content Placeholder 2">
            <a:extLst>
              <a:ext uri="{FF2B5EF4-FFF2-40B4-BE49-F238E27FC236}">
                <a16:creationId xmlns:a16="http://schemas.microsoft.com/office/drawing/2014/main" id="{7FCD88A9-135F-4A22-AB42-1A26E2872C18}"/>
              </a:ext>
            </a:extLst>
          </p:cNvPr>
          <p:cNvSpPr>
            <a:spLocks noGrp="1"/>
          </p:cNvSpPr>
          <p:nvPr>
            <p:ph idx="1"/>
          </p:nvPr>
        </p:nvSpPr>
        <p:spPr>
          <a:xfrm>
            <a:off x="457200" y="1882775"/>
            <a:ext cx="8229600" cy="4572000"/>
          </a:xfrm>
        </p:spPr>
        <p:txBody>
          <a:bodyPr/>
          <a:lstStyle/>
          <a:p>
            <a:r>
              <a:rPr lang="sl-SI" altLang="sl-SI" sz="1800"/>
              <a:t>ERNST BLOCH(1883-1977) – Nemški filozof;eden največjih marksističnih teoretikov med vojnama;razlagal je problematiko utopije in upanja</a:t>
            </a:r>
          </a:p>
          <a:p>
            <a:endParaRPr lang="sl-SI" altLang="sl-SI" sz="1800"/>
          </a:p>
        </p:txBody>
      </p:sp>
      <p:pic>
        <p:nvPicPr>
          <p:cNvPr id="19460" name="Picture 2" descr="C:\Documents and Settings\Uporabnik\Desktop\Buro+ErnstBloch.jpg">
            <a:extLst>
              <a:ext uri="{FF2B5EF4-FFF2-40B4-BE49-F238E27FC236}">
                <a16:creationId xmlns:a16="http://schemas.microsoft.com/office/drawing/2014/main" id="{CABC2F58-D99E-4F16-803A-D9D4EFED9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286125"/>
            <a:ext cx="4191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Documents and Settings\Uporabnik\Desktop\ernst_bloch.jpg">
            <a:extLst>
              <a:ext uri="{FF2B5EF4-FFF2-40B4-BE49-F238E27FC236}">
                <a16:creationId xmlns:a16="http://schemas.microsoft.com/office/drawing/2014/main" id="{F621C6FF-0416-4FA1-861D-75A8AEA7F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786063"/>
            <a:ext cx="281146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BDA7-277D-465F-92D0-3B2CF55AB853}"/>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DRUŽBOSLOVJE</a:t>
            </a:r>
          </a:p>
        </p:txBody>
      </p:sp>
      <p:sp>
        <p:nvSpPr>
          <p:cNvPr id="20483" name="Content Placeholder 2">
            <a:extLst>
              <a:ext uri="{FF2B5EF4-FFF2-40B4-BE49-F238E27FC236}">
                <a16:creationId xmlns:a16="http://schemas.microsoft.com/office/drawing/2014/main" id="{3C20499C-4A8A-43AD-81F1-1F6543029281}"/>
              </a:ext>
            </a:extLst>
          </p:cNvPr>
          <p:cNvSpPr>
            <a:spLocks noGrp="1"/>
          </p:cNvSpPr>
          <p:nvPr>
            <p:ph idx="1"/>
          </p:nvPr>
        </p:nvSpPr>
        <p:spPr>
          <a:xfrm>
            <a:off x="457200" y="1882775"/>
            <a:ext cx="8229600" cy="4572000"/>
          </a:xfrm>
        </p:spPr>
        <p:txBody>
          <a:bodyPr/>
          <a:lstStyle/>
          <a:p>
            <a:r>
              <a:rPr lang="sl-SI" altLang="sl-SI" sz="1800"/>
              <a:t>JOHN MAYNARD KEYNES(1883-1946) – Angleški ekonomist;ugotovil je, da zniževanje mezd ne more odpraviti gospodarskih kriz, saj se proizvodnja povečuje le s povečanimi nakupi porabnikov;predvidel je državne ukrepe za preprečevanje kriz</a:t>
            </a:r>
          </a:p>
          <a:p>
            <a:endParaRPr lang="sl-SI" altLang="sl-SI" sz="1800"/>
          </a:p>
        </p:txBody>
      </p:sp>
      <p:pic>
        <p:nvPicPr>
          <p:cNvPr id="20484" name="Picture 2" descr="C:\Documents and Settings\Uporabnik\Desktop\John-Maynard-Keynes-650.jpg">
            <a:extLst>
              <a:ext uri="{FF2B5EF4-FFF2-40B4-BE49-F238E27FC236}">
                <a16:creationId xmlns:a16="http://schemas.microsoft.com/office/drawing/2014/main" id="{3E1BB425-8D48-4800-BD37-EAD1A07A6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429000"/>
            <a:ext cx="40719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Documents and Settings\Uporabnik\Desktop\john_maynard_keynes.jpg">
            <a:extLst>
              <a:ext uri="{FF2B5EF4-FFF2-40B4-BE49-F238E27FC236}">
                <a16:creationId xmlns:a16="http://schemas.microsoft.com/office/drawing/2014/main" id="{F3919D1E-91E1-4DFB-B932-2E0CA016E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143250"/>
            <a:ext cx="2786063"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4906-C349-4F46-9452-4CA3F46FAAB7}"/>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LETALO</a:t>
            </a:r>
          </a:p>
        </p:txBody>
      </p:sp>
      <p:sp>
        <p:nvSpPr>
          <p:cNvPr id="21507" name="Content Placeholder 2">
            <a:extLst>
              <a:ext uri="{FF2B5EF4-FFF2-40B4-BE49-F238E27FC236}">
                <a16:creationId xmlns:a16="http://schemas.microsoft.com/office/drawing/2014/main" id="{968596A7-AD2F-4464-8C7E-EC78C1FF4C8C}"/>
              </a:ext>
            </a:extLst>
          </p:cNvPr>
          <p:cNvSpPr>
            <a:spLocks noGrp="1"/>
          </p:cNvSpPr>
          <p:nvPr>
            <p:ph idx="1"/>
          </p:nvPr>
        </p:nvSpPr>
        <p:spPr>
          <a:xfrm>
            <a:off x="457200" y="1882775"/>
            <a:ext cx="8229600" cy="4572000"/>
          </a:xfrm>
        </p:spPr>
        <p:txBody>
          <a:bodyPr/>
          <a:lstStyle/>
          <a:p>
            <a:pPr marL="577850" indent="-514350">
              <a:buFont typeface="Verdana" panose="020B0604030504040204" pitchFamily="34" charset="0"/>
              <a:buAutoNum type="arabicParenR"/>
            </a:pPr>
            <a:r>
              <a:rPr lang="sl-SI" altLang="sl-SI"/>
              <a:t>Leta 1919 je bila med Londonom in Parizom vzpostavljena prva redna letalska zveza</a:t>
            </a:r>
          </a:p>
          <a:p>
            <a:pPr marL="577850" indent="-514350">
              <a:buFont typeface="Verdana" panose="020B0604030504040204" pitchFamily="34" charset="0"/>
              <a:buAutoNum type="arabicParenR"/>
            </a:pPr>
            <a:r>
              <a:rPr lang="sl-SI" altLang="sl-SI"/>
              <a:t>Leta 1927 je Charles Lindbergh v dobrih 33-ih urad sam preletel Atlantik od New Yorka do Pariza</a:t>
            </a:r>
          </a:p>
          <a:p>
            <a:pPr marL="577850" indent="-514350">
              <a:buFont typeface="Verdana" panose="020B0604030504040204" pitchFamily="34" charset="0"/>
              <a:buAutoNum type="arabicParenR"/>
            </a:pPr>
            <a:r>
              <a:rPr lang="sl-SI" altLang="sl-SI"/>
              <a:t>Leta 1941 je poletelo prvo letalo na reaktivni pogon;motor zanj je izdelal Frank Whittle</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80C2-DA6C-476F-AC34-723F51C94A32}"/>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LETALO</a:t>
            </a:r>
          </a:p>
        </p:txBody>
      </p:sp>
      <p:sp>
        <p:nvSpPr>
          <p:cNvPr id="22531" name="Content Placeholder 2">
            <a:extLst>
              <a:ext uri="{FF2B5EF4-FFF2-40B4-BE49-F238E27FC236}">
                <a16:creationId xmlns:a16="http://schemas.microsoft.com/office/drawing/2014/main" id="{CEF3FD85-85F0-4098-864B-4BB6728AFABE}"/>
              </a:ext>
            </a:extLst>
          </p:cNvPr>
          <p:cNvSpPr>
            <a:spLocks noGrp="1"/>
          </p:cNvSpPr>
          <p:nvPr>
            <p:ph idx="1"/>
          </p:nvPr>
        </p:nvSpPr>
        <p:spPr>
          <a:xfrm>
            <a:off x="457200" y="1882775"/>
            <a:ext cx="8229600" cy="4572000"/>
          </a:xfrm>
        </p:spPr>
        <p:txBody>
          <a:bodyPr/>
          <a:lstStyle/>
          <a:p>
            <a:r>
              <a:rPr lang="sl-SI" altLang="sl-SI" sz="1800"/>
              <a:t>Charles Lindbergh(preletel Atlantik)</a:t>
            </a:r>
          </a:p>
          <a:p>
            <a:endParaRPr lang="sl-SI" altLang="sl-SI" sz="1800"/>
          </a:p>
          <a:p>
            <a:endParaRPr lang="sl-SI" altLang="sl-SI" sz="1800"/>
          </a:p>
          <a:p>
            <a:endParaRPr lang="sl-SI" altLang="sl-SI" sz="1800"/>
          </a:p>
          <a:p>
            <a:endParaRPr lang="sl-SI" altLang="sl-SI" sz="1800"/>
          </a:p>
          <a:p>
            <a:endParaRPr lang="sl-SI" altLang="sl-SI" sz="1800"/>
          </a:p>
          <a:p>
            <a:endParaRPr lang="sl-SI" altLang="sl-SI" sz="1800"/>
          </a:p>
          <a:p>
            <a:endParaRPr lang="sl-SI" altLang="sl-SI" sz="1800"/>
          </a:p>
          <a:p>
            <a:r>
              <a:rPr lang="sl-SI" altLang="sl-SI" sz="1800"/>
              <a:t>Frank Whittle(izdelal motor za prvo letalo na reaktivni pogon)</a:t>
            </a:r>
          </a:p>
        </p:txBody>
      </p:sp>
      <p:pic>
        <p:nvPicPr>
          <p:cNvPr id="22532" name="Picture 2" descr="C:\Documents and Settings\Uporabnik\Desktop\lindbergh.jpg">
            <a:extLst>
              <a:ext uri="{FF2B5EF4-FFF2-40B4-BE49-F238E27FC236}">
                <a16:creationId xmlns:a16="http://schemas.microsoft.com/office/drawing/2014/main" id="{8AFD8103-9DAE-40CB-A787-ECEAEA096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357438"/>
            <a:ext cx="27765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Documents and Settings\Uporabnik\Desktop\lindbergh-face.jpg">
            <a:extLst>
              <a:ext uri="{FF2B5EF4-FFF2-40B4-BE49-F238E27FC236}">
                <a16:creationId xmlns:a16="http://schemas.microsoft.com/office/drawing/2014/main" id="{8884D158-DF07-49E8-9614-20CB4D094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286000"/>
            <a:ext cx="1716087"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C:\Documents and Settings\Uporabnik\Desktop\sir frank whittle.jpg">
            <a:extLst>
              <a:ext uri="{FF2B5EF4-FFF2-40B4-BE49-F238E27FC236}">
                <a16:creationId xmlns:a16="http://schemas.microsoft.com/office/drawing/2014/main" id="{A55C3569-7A77-41DE-8024-0A3AA0740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4857750"/>
            <a:ext cx="13525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C:\Documents and Settings\Uporabnik\Desktop\frank_whittle_standing_by_jet_engine.jpg">
            <a:extLst>
              <a:ext uri="{FF2B5EF4-FFF2-40B4-BE49-F238E27FC236}">
                <a16:creationId xmlns:a16="http://schemas.microsoft.com/office/drawing/2014/main" id="{F776CD28-1ABE-43ED-B8D2-BF99AB6B9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4929188"/>
            <a:ext cx="25908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86BF-60F6-42A1-9A99-4DDDFA5228A2}"/>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TRAKTOR</a:t>
            </a:r>
          </a:p>
        </p:txBody>
      </p:sp>
      <p:sp>
        <p:nvSpPr>
          <p:cNvPr id="23555" name="Content Placeholder 2">
            <a:extLst>
              <a:ext uri="{FF2B5EF4-FFF2-40B4-BE49-F238E27FC236}">
                <a16:creationId xmlns:a16="http://schemas.microsoft.com/office/drawing/2014/main" id="{643DD7C3-C405-4FB7-A2EE-3BF8A10BEEF7}"/>
              </a:ext>
            </a:extLst>
          </p:cNvPr>
          <p:cNvSpPr>
            <a:spLocks noGrp="1"/>
          </p:cNvSpPr>
          <p:nvPr>
            <p:ph idx="1"/>
          </p:nvPr>
        </p:nvSpPr>
        <p:spPr>
          <a:xfrm>
            <a:off x="457200" y="1882775"/>
            <a:ext cx="8229600" cy="4572000"/>
          </a:xfrm>
        </p:spPr>
        <p:txBody>
          <a:bodyPr/>
          <a:lstStyle/>
          <a:p>
            <a:r>
              <a:rPr lang="sl-SI" altLang="sl-SI" sz="1800"/>
              <a:t>Leta 1915 so ga začeli izdelovati v tovarni Ford;poganjal ga je dizelski motor</a:t>
            </a:r>
          </a:p>
          <a:p>
            <a:endParaRPr lang="sl-SI" altLang="sl-SI" sz="1800"/>
          </a:p>
        </p:txBody>
      </p:sp>
      <p:pic>
        <p:nvPicPr>
          <p:cNvPr id="23556" name="Picture 2" descr="C:\Documents and Settings\Uporabnik\Desktop\633594927327348661_ford02.jpg">
            <a:extLst>
              <a:ext uri="{FF2B5EF4-FFF2-40B4-BE49-F238E27FC236}">
                <a16:creationId xmlns:a16="http://schemas.microsoft.com/office/drawing/2014/main" id="{4B84A8A8-7A50-4C5A-9BF7-FBA402CA6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3363"/>
            <a:ext cx="36766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Documents and Settings\Uporabnik\Desktop\wixom.jpg">
            <a:extLst>
              <a:ext uri="{FF2B5EF4-FFF2-40B4-BE49-F238E27FC236}">
                <a16:creationId xmlns:a16="http://schemas.microsoft.com/office/drawing/2014/main" id="{A3B69BEA-4A07-4491-9F86-546C8272A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4538663"/>
            <a:ext cx="3671887"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Documents and Settings\Uporabnik\Desktop\TRAKTOR.JPG">
            <a:extLst>
              <a:ext uri="{FF2B5EF4-FFF2-40B4-BE49-F238E27FC236}">
                <a16:creationId xmlns:a16="http://schemas.microsoft.com/office/drawing/2014/main" id="{45DF6D7E-66D1-4EA4-8EAE-BB6199D50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286000"/>
            <a:ext cx="359568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8BF0-13F8-4528-9B79-EC03853BA294}"/>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RADIO</a:t>
            </a:r>
          </a:p>
        </p:txBody>
      </p:sp>
      <p:sp>
        <p:nvSpPr>
          <p:cNvPr id="24579" name="Content Placeholder 2">
            <a:extLst>
              <a:ext uri="{FF2B5EF4-FFF2-40B4-BE49-F238E27FC236}">
                <a16:creationId xmlns:a16="http://schemas.microsoft.com/office/drawing/2014/main" id="{66029012-5A3F-4C4D-AA2A-EED7A41955F8}"/>
              </a:ext>
            </a:extLst>
          </p:cNvPr>
          <p:cNvSpPr>
            <a:spLocks noGrp="1"/>
          </p:cNvSpPr>
          <p:nvPr>
            <p:ph idx="1"/>
          </p:nvPr>
        </p:nvSpPr>
        <p:spPr>
          <a:xfrm>
            <a:off x="457200" y="1882775"/>
            <a:ext cx="8229600" cy="4572000"/>
          </a:xfrm>
        </p:spPr>
        <p:txBody>
          <a:bodyPr/>
          <a:lstStyle/>
          <a:p>
            <a:r>
              <a:rPr lang="sl-SI" altLang="sl-SI" sz="1800"/>
              <a:t>Leta 1920 so radijske postaje v ZDA začele oddajati redni program</a:t>
            </a:r>
          </a:p>
          <a:p>
            <a:endParaRPr lang="sl-SI" altLang="sl-SI" sz="1800"/>
          </a:p>
          <a:p>
            <a:pPr>
              <a:buFont typeface="Wingdings 2" panose="05020102010507070707" pitchFamily="18" charset="2"/>
              <a:buNone/>
            </a:pPr>
            <a:endParaRPr lang="sl-SI" altLang="sl-SI"/>
          </a:p>
        </p:txBody>
      </p:sp>
      <p:pic>
        <p:nvPicPr>
          <p:cNvPr id="24580" name="Picture 2" descr="C:\Documents and Settings\Uporabnik\Desktop\prvi_radio.gif">
            <a:extLst>
              <a:ext uri="{FF2B5EF4-FFF2-40B4-BE49-F238E27FC236}">
                <a16:creationId xmlns:a16="http://schemas.microsoft.com/office/drawing/2014/main" id="{9B428545-60E2-4829-BA9A-1DB044BBA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Documents and Settings\Uporabnik\Desktop\Iskra_radio_gramofon_manuela.jpg">
            <a:extLst>
              <a:ext uri="{FF2B5EF4-FFF2-40B4-BE49-F238E27FC236}">
                <a16:creationId xmlns:a16="http://schemas.microsoft.com/office/drawing/2014/main" id="{7A510E98-2CF1-4E57-A420-97F91959D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786063"/>
            <a:ext cx="42862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B6FA-347F-4851-82AE-64DD6C2E70C0}"/>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TELEVIZIJA</a:t>
            </a:r>
          </a:p>
        </p:txBody>
      </p:sp>
      <p:sp>
        <p:nvSpPr>
          <p:cNvPr id="25603" name="Content Placeholder 2">
            <a:extLst>
              <a:ext uri="{FF2B5EF4-FFF2-40B4-BE49-F238E27FC236}">
                <a16:creationId xmlns:a16="http://schemas.microsoft.com/office/drawing/2014/main" id="{21A58BDD-E19A-46AF-896E-AE2E74E7A749}"/>
              </a:ext>
            </a:extLst>
          </p:cNvPr>
          <p:cNvSpPr>
            <a:spLocks noGrp="1"/>
          </p:cNvSpPr>
          <p:nvPr>
            <p:ph idx="1"/>
          </p:nvPr>
        </p:nvSpPr>
        <p:spPr>
          <a:xfrm>
            <a:off x="457200" y="1882775"/>
            <a:ext cx="8229600" cy="4572000"/>
          </a:xfrm>
        </p:spPr>
        <p:txBody>
          <a:bodyPr/>
          <a:lstStyle/>
          <a:p>
            <a:r>
              <a:rPr lang="sl-SI" altLang="sl-SI" sz="1800"/>
              <a:t>Leta 1936 je začela v Veliki Britaniji delovati prva postaja, ki je redno oddajala TV-program(British Broadcasting Corporation – BBC)</a:t>
            </a:r>
          </a:p>
          <a:p>
            <a:endParaRPr lang="sl-SI" altLang="sl-SI" sz="1800"/>
          </a:p>
        </p:txBody>
      </p:sp>
      <p:pic>
        <p:nvPicPr>
          <p:cNvPr id="25604" name="Picture 2" descr="C:\Documents and Settings\Uporabnik\Desktop\Bush-TV-12-hd.jpg">
            <a:extLst>
              <a:ext uri="{FF2B5EF4-FFF2-40B4-BE49-F238E27FC236}">
                <a16:creationId xmlns:a16="http://schemas.microsoft.com/office/drawing/2014/main" id="{410F1FBF-28FE-4727-A2A6-6E0270CC7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000375"/>
            <a:ext cx="32861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Documents and Settings\Uporabnik\Desktop\800px-1950's_television.jpg">
            <a:extLst>
              <a:ext uri="{FF2B5EF4-FFF2-40B4-BE49-F238E27FC236}">
                <a16:creationId xmlns:a16="http://schemas.microsoft.com/office/drawing/2014/main" id="{342904AF-7BAA-4316-AC95-16986781A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18928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5CDA-2C58-4CD4-ABEF-133BE9D38F49}"/>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JEDRSKA ENERGIJA</a:t>
            </a:r>
          </a:p>
        </p:txBody>
      </p:sp>
      <p:sp>
        <p:nvSpPr>
          <p:cNvPr id="26627" name="Content Placeholder 2">
            <a:extLst>
              <a:ext uri="{FF2B5EF4-FFF2-40B4-BE49-F238E27FC236}">
                <a16:creationId xmlns:a16="http://schemas.microsoft.com/office/drawing/2014/main" id="{B6FBF44D-C693-48E3-A978-67205DA9084A}"/>
              </a:ext>
            </a:extLst>
          </p:cNvPr>
          <p:cNvSpPr>
            <a:spLocks noGrp="1"/>
          </p:cNvSpPr>
          <p:nvPr>
            <p:ph idx="1"/>
          </p:nvPr>
        </p:nvSpPr>
        <p:spPr>
          <a:xfrm>
            <a:off x="457200" y="1882775"/>
            <a:ext cx="8229600" cy="4572000"/>
          </a:xfrm>
        </p:spPr>
        <p:txBody>
          <a:bodyPr/>
          <a:lstStyle/>
          <a:p>
            <a:r>
              <a:rPr lang="sl-SI" altLang="sl-SI"/>
              <a:t>Leta 1938 je Nemec Otto Hahn skupaj s Fritzem Strassmannom razbil uranovo jedro</a:t>
            </a:r>
          </a:p>
          <a:p>
            <a:r>
              <a:rPr lang="sl-SI" altLang="sl-SI"/>
              <a:t>Leta 1939 so v ZDA razvili kot vir energije jedrsko cepitev</a:t>
            </a:r>
          </a:p>
          <a:p>
            <a:r>
              <a:rPr lang="sl-SI" altLang="sl-SI"/>
              <a:t>Leta 1942 pa so c Chicagu zgradili prvi jedrski reaktor</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0E39-F2A5-41C3-BDEF-6209BB95090C}"/>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NAPREDEK V TEHNIKI – JEDRSKA ENERGIJA</a:t>
            </a:r>
          </a:p>
        </p:txBody>
      </p:sp>
      <p:sp>
        <p:nvSpPr>
          <p:cNvPr id="27651" name="Content Placeholder 2">
            <a:extLst>
              <a:ext uri="{FF2B5EF4-FFF2-40B4-BE49-F238E27FC236}">
                <a16:creationId xmlns:a16="http://schemas.microsoft.com/office/drawing/2014/main" id="{31CA0730-2293-4A90-8F33-283FC99145E4}"/>
              </a:ext>
            </a:extLst>
          </p:cNvPr>
          <p:cNvSpPr>
            <a:spLocks noGrp="1"/>
          </p:cNvSpPr>
          <p:nvPr>
            <p:ph idx="1"/>
          </p:nvPr>
        </p:nvSpPr>
        <p:spPr>
          <a:xfrm>
            <a:off x="457200" y="1882775"/>
            <a:ext cx="8229600" cy="4572000"/>
          </a:xfrm>
        </p:spPr>
        <p:txBody>
          <a:bodyPr/>
          <a:lstStyle/>
          <a:p>
            <a:r>
              <a:rPr lang="sl-SI" altLang="sl-SI" sz="1800"/>
              <a:t>Otto Hahn in Fritz Strassman(razbila uranovo jedro)</a:t>
            </a:r>
          </a:p>
          <a:p>
            <a:endParaRPr lang="sl-SI" altLang="sl-SI" sz="1800"/>
          </a:p>
          <a:p>
            <a:endParaRPr lang="sl-SI" altLang="sl-SI" sz="1800"/>
          </a:p>
          <a:p>
            <a:endParaRPr lang="sl-SI" altLang="sl-SI" sz="1800"/>
          </a:p>
          <a:p>
            <a:endParaRPr lang="sl-SI" altLang="sl-SI" sz="1800"/>
          </a:p>
          <a:p>
            <a:endParaRPr lang="sl-SI" altLang="sl-SI" sz="1800"/>
          </a:p>
          <a:p>
            <a:endParaRPr lang="sl-SI" altLang="sl-SI" sz="1800"/>
          </a:p>
          <a:p>
            <a:endParaRPr lang="sl-SI" altLang="sl-SI" sz="1800"/>
          </a:p>
          <a:p>
            <a:r>
              <a:rPr lang="sl-SI" altLang="sl-SI" sz="1800"/>
              <a:t>Prvi jedrski reaktor</a:t>
            </a:r>
          </a:p>
        </p:txBody>
      </p:sp>
      <p:pic>
        <p:nvPicPr>
          <p:cNvPr id="27652" name="Picture 2" descr="C:\Documents and Settings\Uporabnik\Desktop\otto_hahn_1.jpg">
            <a:extLst>
              <a:ext uri="{FF2B5EF4-FFF2-40B4-BE49-F238E27FC236}">
                <a16:creationId xmlns:a16="http://schemas.microsoft.com/office/drawing/2014/main" id="{3AD4488A-0CBA-487B-91EE-5CB1D476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2286000"/>
            <a:ext cx="18573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Documents and Settings\Uporabnik\Desktop\strasserman.jpg">
            <a:extLst>
              <a:ext uri="{FF2B5EF4-FFF2-40B4-BE49-F238E27FC236}">
                <a16:creationId xmlns:a16="http://schemas.microsoft.com/office/drawing/2014/main" id="{163E56A3-201D-4D53-BD6E-EE111F75C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286000"/>
            <a:ext cx="15700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C:\Documents and Settings\Uporabnik\Desktop\c5zarnice.jpg">
            <a:extLst>
              <a:ext uri="{FF2B5EF4-FFF2-40B4-BE49-F238E27FC236}">
                <a16:creationId xmlns:a16="http://schemas.microsoft.com/office/drawing/2014/main" id="{42A09C61-2D7E-408F-87EF-50EEA445C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4643438"/>
            <a:ext cx="31638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4EFA-6E2D-402C-AA58-1BCB00E6ECB7}"/>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ZNANSTVENO-TEHNIČNI IN KULTURNI RAZVOJ</a:t>
            </a:r>
          </a:p>
        </p:txBody>
      </p:sp>
      <p:sp>
        <p:nvSpPr>
          <p:cNvPr id="10243" name="Content Placeholder 2">
            <a:extLst>
              <a:ext uri="{FF2B5EF4-FFF2-40B4-BE49-F238E27FC236}">
                <a16:creationId xmlns:a16="http://schemas.microsoft.com/office/drawing/2014/main" id="{EF954BCD-B403-4BFC-8499-A36FC59B5248}"/>
              </a:ext>
            </a:extLst>
          </p:cNvPr>
          <p:cNvSpPr>
            <a:spLocks noGrp="1"/>
          </p:cNvSpPr>
          <p:nvPr>
            <p:ph idx="1"/>
          </p:nvPr>
        </p:nvSpPr>
        <p:spPr>
          <a:xfrm>
            <a:off x="457200" y="1882775"/>
            <a:ext cx="8229600" cy="4572000"/>
          </a:xfrm>
        </p:spPr>
        <p:txBody>
          <a:bodyPr/>
          <a:lstStyle/>
          <a:p>
            <a:r>
              <a:rPr lang="sl-SI" altLang="sl-SI" sz="3600"/>
              <a:t>Podrejenost življenja vojaškim potrebam je med prvo svetovno vojno začasno zavrla razvoj znanosti in kulture, ob hitri obnovi po vojni pa sta tudi ti dve področji človekovega ustvarjanja doživeli pravi razcvet.</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9917-D5BA-4F8C-B151-266552BCD52F}"/>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a:t>
            </a:r>
          </a:p>
        </p:txBody>
      </p:sp>
      <p:sp>
        <p:nvSpPr>
          <p:cNvPr id="28675" name="Content Placeholder 2">
            <a:extLst>
              <a:ext uri="{FF2B5EF4-FFF2-40B4-BE49-F238E27FC236}">
                <a16:creationId xmlns:a16="http://schemas.microsoft.com/office/drawing/2014/main" id="{495192CF-CE12-4038-AE56-9C22BF067C6E}"/>
              </a:ext>
            </a:extLst>
          </p:cNvPr>
          <p:cNvSpPr>
            <a:spLocks noGrp="1"/>
          </p:cNvSpPr>
          <p:nvPr>
            <p:ph idx="1"/>
          </p:nvPr>
        </p:nvSpPr>
        <p:spPr>
          <a:xfrm>
            <a:off x="457200" y="1882775"/>
            <a:ext cx="8229600" cy="4572000"/>
          </a:xfrm>
        </p:spPr>
        <p:txBody>
          <a:bodyPr/>
          <a:lstStyle/>
          <a:p>
            <a:r>
              <a:rPr lang="sl-SI" altLang="sl-SI" sz="3600"/>
              <a:t>V obdobju med obema vojnama so številne nove umetniške smeri prikazovale nesmisel, ki ga prinaša vojna, hkrati pa so na umetniško ustvarjanje vplivale tudi zaostrene družbene razmere.</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D2D4-469E-405C-A2AA-AA4AA7F5E0A6}"/>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KNJIŽEVNOST</a:t>
            </a:r>
          </a:p>
        </p:txBody>
      </p:sp>
      <p:sp>
        <p:nvSpPr>
          <p:cNvPr id="29699" name="Content Placeholder 2">
            <a:extLst>
              <a:ext uri="{FF2B5EF4-FFF2-40B4-BE49-F238E27FC236}">
                <a16:creationId xmlns:a16="http://schemas.microsoft.com/office/drawing/2014/main" id="{FE0B73D0-D47E-4FD4-8D20-37BB77D3C396}"/>
              </a:ext>
            </a:extLst>
          </p:cNvPr>
          <p:cNvSpPr>
            <a:spLocks noGrp="1"/>
          </p:cNvSpPr>
          <p:nvPr>
            <p:ph idx="1"/>
          </p:nvPr>
        </p:nvSpPr>
        <p:spPr>
          <a:xfrm>
            <a:off x="457200" y="1882775"/>
            <a:ext cx="8229600" cy="4572000"/>
          </a:xfrm>
        </p:spPr>
        <p:txBody>
          <a:bodyPr/>
          <a:lstStyle/>
          <a:p>
            <a:r>
              <a:rPr lang="sl-SI" altLang="sl-SI" sz="1600"/>
              <a:t>Mnogo umetnikov je sicer nadaljevalo tradicijo REALIZMA v vseh njegovih pojavnih oblikah.</a:t>
            </a:r>
          </a:p>
          <a:p>
            <a:r>
              <a:rPr lang="sl-SI" altLang="sl-SI" sz="1600"/>
              <a:t>Erich Maria Remarque                                        John Steinbeck</a:t>
            </a:r>
          </a:p>
          <a:p>
            <a:endParaRPr lang="sl-SI" altLang="sl-SI" sz="1600"/>
          </a:p>
          <a:p>
            <a:endParaRPr lang="sl-SI" altLang="sl-SI" sz="1600"/>
          </a:p>
          <a:p>
            <a:endParaRPr lang="sl-SI" altLang="sl-SI" sz="1600"/>
          </a:p>
          <a:p>
            <a:endParaRPr lang="sl-SI" altLang="sl-SI" sz="1600"/>
          </a:p>
          <a:p>
            <a:endParaRPr lang="sl-SI" altLang="sl-SI" sz="1600"/>
          </a:p>
          <a:p>
            <a:r>
              <a:rPr lang="sl-SI" altLang="sl-SI" sz="1600"/>
              <a:t>Jack London                                                      </a:t>
            </a:r>
          </a:p>
          <a:p>
            <a:endParaRPr lang="sl-SI" altLang="sl-SI" sz="1600"/>
          </a:p>
          <a:p>
            <a:endParaRPr lang="sl-SI" altLang="sl-SI" sz="1600"/>
          </a:p>
          <a:p>
            <a:endParaRPr lang="sl-SI" altLang="sl-SI" sz="1600"/>
          </a:p>
          <a:p>
            <a:endParaRPr lang="sl-SI" altLang="sl-SI" sz="1600"/>
          </a:p>
          <a:p>
            <a:endParaRPr lang="sl-SI" altLang="sl-SI" sz="1600"/>
          </a:p>
        </p:txBody>
      </p:sp>
      <p:pic>
        <p:nvPicPr>
          <p:cNvPr id="29700" name="Picture 2" descr="C:\Documents and Settings\Uporabnik\Desktop\25229_Remarque-Erich-Maria.jpg">
            <a:extLst>
              <a:ext uri="{FF2B5EF4-FFF2-40B4-BE49-F238E27FC236}">
                <a16:creationId xmlns:a16="http://schemas.microsoft.com/office/drawing/2014/main" id="{721CD9DA-E0A1-45D4-BBEC-01A5CB612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2286000"/>
            <a:ext cx="152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C:\Documents and Settings\Uporabnik\Desktop\JackLondon.jpg">
            <a:extLst>
              <a:ext uri="{FF2B5EF4-FFF2-40B4-BE49-F238E27FC236}">
                <a16:creationId xmlns:a16="http://schemas.microsoft.com/office/drawing/2014/main" id="{19FA24B6-717C-4196-A1A7-42A19C3A9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214813"/>
            <a:ext cx="17859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C:\Documents and Settings\Uporabnik\Desktop\john-steinbeck1.jpg">
            <a:extLst>
              <a:ext uri="{FF2B5EF4-FFF2-40B4-BE49-F238E27FC236}">
                <a16:creationId xmlns:a16="http://schemas.microsoft.com/office/drawing/2014/main" id="{4EF42F50-5E7E-447F-B642-B5D80A60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71813"/>
            <a:ext cx="23812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EA01-F140-41B0-92D4-8AB347A31692}"/>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KNJIŽEVNOST</a:t>
            </a:r>
          </a:p>
        </p:txBody>
      </p:sp>
      <p:sp>
        <p:nvSpPr>
          <p:cNvPr id="30723" name="Content Placeholder 2">
            <a:extLst>
              <a:ext uri="{FF2B5EF4-FFF2-40B4-BE49-F238E27FC236}">
                <a16:creationId xmlns:a16="http://schemas.microsoft.com/office/drawing/2014/main" id="{7349E15B-EC3A-4678-B408-B411591F0078}"/>
              </a:ext>
            </a:extLst>
          </p:cNvPr>
          <p:cNvSpPr>
            <a:spLocks noGrp="1"/>
          </p:cNvSpPr>
          <p:nvPr>
            <p:ph idx="1"/>
          </p:nvPr>
        </p:nvSpPr>
        <p:spPr>
          <a:xfrm>
            <a:off x="457200" y="1882775"/>
            <a:ext cx="8229600" cy="4572000"/>
          </a:xfrm>
        </p:spPr>
        <p:txBody>
          <a:bodyPr/>
          <a:lstStyle/>
          <a:p>
            <a:r>
              <a:rPr lang="sl-SI" altLang="sl-SI" sz="1400"/>
              <a:t>Mnogo pa jih je skušalo stisko sodobnega človeka izraziti v novih književnih smereh:</a:t>
            </a:r>
          </a:p>
          <a:p>
            <a:r>
              <a:rPr lang="sl-SI" altLang="sl-SI" sz="1800"/>
              <a:t>EKSPRESIONIZEM:                                        NADREALIZEM:</a:t>
            </a:r>
          </a:p>
          <a:p>
            <a:r>
              <a:rPr lang="sl-SI" altLang="sl-SI" sz="1800"/>
              <a:t>Bertolt Brecht                                            Jacques Prevert</a:t>
            </a:r>
          </a:p>
          <a:p>
            <a:endParaRPr lang="sl-SI" altLang="sl-SI" sz="1800"/>
          </a:p>
          <a:p>
            <a:endParaRPr lang="sl-SI" altLang="sl-SI" sz="1800"/>
          </a:p>
          <a:p>
            <a:endParaRPr lang="sl-SI" altLang="sl-SI" sz="1800"/>
          </a:p>
          <a:p>
            <a:endParaRPr lang="sl-SI" altLang="sl-SI" sz="1800"/>
          </a:p>
          <a:p>
            <a:r>
              <a:rPr lang="sl-SI" altLang="sl-SI" sz="1800"/>
              <a:t>Jiri Wolker                                                Federico Garcia Lorca</a:t>
            </a:r>
          </a:p>
        </p:txBody>
      </p:sp>
      <p:pic>
        <p:nvPicPr>
          <p:cNvPr id="30724" name="Picture 2" descr="C:\Documents and Settings\Uporabnik\Desktop\Bertolt+Brecht.jpg">
            <a:extLst>
              <a:ext uri="{FF2B5EF4-FFF2-40B4-BE49-F238E27FC236}">
                <a16:creationId xmlns:a16="http://schemas.microsoft.com/office/drawing/2014/main" id="{CAA4BD62-11ED-4484-B82F-CDE668EDE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57175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Documents and Settings\Uporabnik\Desktop\10.jpg">
            <a:extLst>
              <a:ext uri="{FF2B5EF4-FFF2-40B4-BE49-F238E27FC236}">
                <a16:creationId xmlns:a16="http://schemas.microsoft.com/office/drawing/2014/main" id="{4249F11E-05A8-473A-95F3-80E7A4192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4486275"/>
            <a:ext cx="18573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C:\Documents and Settings\Uporabnik\Desktop\985medium_jacques-prevert.jpg">
            <a:extLst>
              <a:ext uri="{FF2B5EF4-FFF2-40B4-BE49-F238E27FC236}">
                <a16:creationId xmlns:a16="http://schemas.microsoft.com/office/drawing/2014/main" id="{DE02506E-53D8-48DF-97B3-FFED39BCD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2428875"/>
            <a:ext cx="1357313"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descr="C:\Documents and Settings\Uporabnik\Desktop\lorca.jpg">
            <a:extLst>
              <a:ext uri="{FF2B5EF4-FFF2-40B4-BE49-F238E27FC236}">
                <a16:creationId xmlns:a16="http://schemas.microsoft.com/office/drawing/2014/main" id="{A9075F6D-8B74-42D8-89B1-EA44E009B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4552950"/>
            <a:ext cx="18224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FDE-1AA5-42C2-8D98-8FEF1B6CD7B9}"/>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KNJIŽEVNOST</a:t>
            </a:r>
          </a:p>
        </p:txBody>
      </p:sp>
      <p:sp>
        <p:nvSpPr>
          <p:cNvPr id="31747" name="Content Placeholder 2">
            <a:extLst>
              <a:ext uri="{FF2B5EF4-FFF2-40B4-BE49-F238E27FC236}">
                <a16:creationId xmlns:a16="http://schemas.microsoft.com/office/drawing/2014/main" id="{29332D7B-5249-42F0-A63A-3B269229F3C9}"/>
              </a:ext>
            </a:extLst>
          </p:cNvPr>
          <p:cNvSpPr>
            <a:spLocks noGrp="1"/>
          </p:cNvSpPr>
          <p:nvPr>
            <p:ph idx="1"/>
          </p:nvPr>
        </p:nvSpPr>
        <p:spPr>
          <a:xfrm>
            <a:off x="457200" y="1882775"/>
            <a:ext cx="8229600" cy="4572000"/>
          </a:xfrm>
        </p:spPr>
        <p:txBody>
          <a:bodyPr/>
          <a:lstStyle/>
          <a:p>
            <a:r>
              <a:rPr lang="sl-SI" altLang="sl-SI" sz="1800"/>
              <a:t>EKSISTENCIALIZEM:                           NOVA PODOBA ROMANA:             </a:t>
            </a:r>
          </a:p>
          <a:p>
            <a:r>
              <a:rPr lang="sl-SI" altLang="sl-SI" sz="1800"/>
              <a:t>Jean-Paul Sartre                                           Franz Kafka</a:t>
            </a:r>
          </a:p>
          <a:p>
            <a:endParaRPr lang="sl-SI" altLang="sl-SI" sz="1800"/>
          </a:p>
          <a:p>
            <a:endParaRPr lang="sl-SI" altLang="sl-SI" sz="1800"/>
          </a:p>
          <a:p>
            <a:endParaRPr lang="sl-SI" altLang="sl-SI" sz="1800"/>
          </a:p>
          <a:p>
            <a:endParaRPr lang="sl-SI" altLang="sl-SI" sz="1800"/>
          </a:p>
          <a:p>
            <a:endParaRPr lang="sl-SI" altLang="sl-SI" sz="1800"/>
          </a:p>
          <a:p>
            <a:r>
              <a:rPr lang="sl-SI" altLang="sl-SI" sz="1800"/>
              <a:t>Albert Camus                                              Thomas Mann</a:t>
            </a:r>
          </a:p>
        </p:txBody>
      </p:sp>
      <p:pic>
        <p:nvPicPr>
          <p:cNvPr id="31748" name="Picture 2" descr="C:\Documents and Settings\Uporabnik\Desktop\1498693228_f2e67e07e2.jpg">
            <a:extLst>
              <a:ext uri="{FF2B5EF4-FFF2-40B4-BE49-F238E27FC236}">
                <a16:creationId xmlns:a16="http://schemas.microsoft.com/office/drawing/2014/main" id="{8381FD58-05D8-4D85-A3DF-2A624F33E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71750"/>
            <a:ext cx="235743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C:\Documents and Settings\Uporabnik\Desktop\the-famous-pose-of-albert-camus1.jpg">
            <a:extLst>
              <a:ext uri="{FF2B5EF4-FFF2-40B4-BE49-F238E27FC236}">
                <a16:creationId xmlns:a16="http://schemas.microsoft.com/office/drawing/2014/main" id="{04C471D8-4FF6-4BBC-8BCF-B86D43D1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714875"/>
            <a:ext cx="29829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C:\Documents and Settings\Uporabnik\Desktop\franz-kafka1.jpg">
            <a:extLst>
              <a:ext uri="{FF2B5EF4-FFF2-40B4-BE49-F238E27FC236}">
                <a16:creationId xmlns:a16="http://schemas.microsoft.com/office/drawing/2014/main" id="{F19A0EDB-1F5A-423A-9A35-C7C3D3950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2286000"/>
            <a:ext cx="164306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C:\Documents and Settings\Uporabnik\Desktop\Thomas_Mann_im_amerikanischen_Rundfunkstudio copy.jpg">
            <a:extLst>
              <a:ext uri="{FF2B5EF4-FFF2-40B4-BE49-F238E27FC236}">
                <a16:creationId xmlns:a16="http://schemas.microsoft.com/office/drawing/2014/main" id="{A97D0E29-59D1-4A8D-A457-F5601DB2C4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4478338"/>
            <a:ext cx="30003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E42-B236-4227-83FE-A5E605CABE70}"/>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KNJIŽEVNOST</a:t>
            </a:r>
          </a:p>
        </p:txBody>
      </p:sp>
      <p:sp>
        <p:nvSpPr>
          <p:cNvPr id="32771" name="Content Placeholder 2">
            <a:extLst>
              <a:ext uri="{FF2B5EF4-FFF2-40B4-BE49-F238E27FC236}">
                <a16:creationId xmlns:a16="http://schemas.microsoft.com/office/drawing/2014/main" id="{754BF199-3F2B-473C-8248-683652C0200A}"/>
              </a:ext>
            </a:extLst>
          </p:cNvPr>
          <p:cNvSpPr>
            <a:spLocks noGrp="1"/>
          </p:cNvSpPr>
          <p:nvPr>
            <p:ph idx="1"/>
          </p:nvPr>
        </p:nvSpPr>
        <p:spPr>
          <a:xfrm>
            <a:off x="457200" y="1882775"/>
            <a:ext cx="8229600" cy="4572000"/>
          </a:xfrm>
        </p:spPr>
        <p:txBody>
          <a:bodyPr/>
          <a:lstStyle/>
          <a:p>
            <a:r>
              <a:rPr lang="sl-SI" altLang="sl-SI" sz="2400"/>
              <a:t>V sovjetski zvezi se je močno razmahnil:</a:t>
            </a:r>
          </a:p>
          <a:p>
            <a:r>
              <a:rPr lang="sl-SI" altLang="sl-SI" sz="2400"/>
              <a:t>SOCIALISTIČNI REALIZEM:</a:t>
            </a:r>
          </a:p>
          <a:p>
            <a:r>
              <a:rPr lang="sl-SI" altLang="sl-SI" sz="2400"/>
              <a:t>Maksim Gorki</a:t>
            </a:r>
          </a:p>
          <a:p>
            <a:endParaRPr lang="sl-SI" altLang="sl-SI" sz="2400"/>
          </a:p>
        </p:txBody>
      </p:sp>
      <p:pic>
        <p:nvPicPr>
          <p:cNvPr id="32772" name="Picture 2" descr="C:\Documents and Settings\Uporabnik\Desktop\gorki.jpg">
            <a:extLst>
              <a:ext uri="{FF2B5EF4-FFF2-40B4-BE49-F238E27FC236}">
                <a16:creationId xmlns:a16="http://schemas.microsoft.com/office/drawing/2014/main" id="{D6C6B916-E4C4-40A3-8934-988452611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928938"/>
            <a:ext cx="28749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363B-6ABE-40DD-AD5E-2BA565DEC3E6}"/>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LIKOVNA UMETNOST</a:t>
            </a:r>
          </a:p>
        </p:txBody>
      </p:sp>
      <p:sp>
        <p:nvSpPr>
          <p:cNvPr id="33795" name="Content Placeholder 2">
            <a:extLst>
              <a:ext uri="{FF2B5EF4-FFF2-40B4-BE49-F238E27FC236}">
                <a16:creationId xmlns:a16="http://schemas.microsoft.com/office/drawing/2014/main" id="{24AC22BD-8A94-45E3-B7D7-08EE4A28E0CF}"/>
              </a:ext>
            </a:extLst>
          </p:cNvPr>
          <p:cNvSpPr>
            <a:spLocks noGrp="1"/>
          </p:cNvSpPr>
          <p:nvPr>
            <p:ph idx="1"/>
          </p:nvPr>
        </p:nvSpPr>
        <p:spPr>
          <a:xfrm>
            <a:off x="457200" y="1882775"/>
            <a:ext cx="8229600" cy="4572000"/>
          </a:xfrm>
        </p:spPr>
        <p:txBody>
          <a:bodyPr/>
          <a:lstStyle/>
          <a:p>
            <a:r>
              <a:rPr lang="sl-SI" altLang="sl-SI" sz="3600"/>
              <a:t>V likovni umetnosti se je med številnimi novimi stili leta 1916 pojavil dadaizem, ki je hoteno žalil samovšečno visoko družbo in vzbujal njeno ogorčenje. S tradicijo logično urejenega sveta pa so prekinile tudi druge smeri:</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1F63-EAB3-4C78-9638-1AE8CDCE221D}"/>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LIKOVNA UMETNOST</a:t>
            </a:r>
          </a:p>
        </p:txBody>
      </p:sp>
      <p:sp>
        <p:nvSpPr>
          <p:cNvPr id="34819" name="Content Placeholder 2">
            <a:extLst>
              <a:ext uri="{FF2B5EF4-FFF2-40B4-BE49-F238E27FC236}">
                <a16:creationId xmlns:a16="http://schemas.microsoft.com/office/drawing/2014/main" id="{41CF4BBE-4FC4-42FD-BC59-148C7F54FF16}"/>
              </a:ext>
            </a:extLst>
          </p:cNvPr>
          <p:cNvSpPr>
            <a:spLocks noGrp="1"/>
          </p:cNvSpPr>
          <p:nvPr>
            <p:ph idx="1"/>
          </p:nvPr>
        </p:nvSpPr>
        <p:spPr>
          <a:xfrm>
            <a:off x="457200" y="1882775"/>
            <a:ext cx="8229600" cy="4572000"/>
          </a:xfrm>
        </p:spPr>
        <p:txBody>
          <a:bodyPr/>
          <a:lstStyle/>
          <a:p>
            <a:r>
              <a:rPr lang="sl-SI" altLang="sl-SI" sz="1800"/>
              <a:t>NADREALIZEM:                                          Salvador Dali</a:t>
            </a:r>
          </a:p>
          <a:p>
            <a:r>
              <a:rPr lang="sl-SI" altLang="sl-SI" sz="1800"/>
              <a:t>Joan Miro</a:t>
            </a:r>
          </a:p>
          <a:p>
            <a:endParaRPr lang="sl-SI" altLang="sl-SI"/>
          </a:p>
          <a:p>
            <a:endParaRPr lang="sl-SI" altLang="sl-SI"/>
          </a:p>
          <a:p>
            <a:endParaRPr lang="sl-SI" altLang="sl-SI"/>
          </a:p>
          <a:p>
            <a:r>
              <a:rPr lang="sl-SI" altLang="sl-SI" sz="1800"/>
              <a:t>Marc Chagall</a:t>
            </a:r>
          </a:p>
        </p:txBody>
      </p:sp>
      <p:pic>
        <p:nvPicPr>
          <p:cNvPr id="34820" name="Picture 2" descr="C:\Documents and Settings\Uporabnik\Desktop\portrait_of_joan_miro_barcelona_1935_june_13.jpg">
            <a:extLst>
              <a:ext uri="{FF2B5EF4-FFF2-40B4-BE49-F238E27FC236}">
                <a16:creationId xmlns:a16="http://schemas.microsoft.com/office/drawing/2014/main" id="{79134BDB-1F96-4E71-BFFB-FA8D25823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571750"/>
            <a:ext cx="13017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C:\Documents and Settings\Uporabnik\Desktop\miro2.jpg">
            <a:extLst>
              <a:ext uri="{FF2B5EF4-FFF2-40B4-BE49-F238E27FC236}">
                <a16:creationId xmlns:a16="http://schemas.microsoft.com/office/drawing/2014/main" id="{1F3E04BC-8632-42E3-9EB5-0AFE4E1D3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2500313"/>
            <a:ext cx="21605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C:\Documents and Settings\Uporabnik\Desktop\0b9616a1-7fc7-44c4-a311-c47539746c63.jpg">
            <a:extLst>
              <a:ext uri="{FF2B5EF4-FFF2-40B4-BE49-F238E27FC236}">
                <a16:creationId xmlns:a16="http://schemas.microsoft.com/office/drawing/2014/main" id="{3027498F-BFDB-4F5B-89EB-96797D0F0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578350"/>
            <a:ext cx="15716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descr="C:\Documents and Settings\Uporabnik\Desktop\marc_chagall_binding_of_isaac.jpg">
            <a:extLst>
              <a:ext uri="{FF2B5EF4-FFF2-40B4-BE49-F238E27FC236}">
                <a16:creationId xmlns:a16="http://schemas.microsoft.com/office/drawing/2014/main" id="{BB47EDF9-6999-44A1-9CF0-D1A80909F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4676775"/>
            <a:ext cx="22796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6" descr="C:\Documents and Settings\Uporabnik\Desktop\salvador_dali.jpg">
            <a:extLst>
              <a:ext uri="{FF2B5EF4-FFF2-40B4-BE49-F238E27FC236}">
                <a16:creationId xmlns:a16="http://schemas.microsoft.com/office/drawing/2014/main" id="{E7F4E901-32FC-4979-BA0C-61683C9FB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2214563"/>
            <a:ext cx="16605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descr="C:\Documents and Settings\Uporabnik\Desktop\Dali_Temptation_of_St_Anthony.jpg">
            <a:extLst>
              <a:ext uri="{FF2B5EF4-FFF2-40B4-BE49-F238E27FC236}">
                <a16:creationId xmlns:a16="http://schemas.microsoft.com/office/drawing/2014/main" id="{7038855F-99FB-4B6E-88BA-953AE2613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8" y="4500563"/>
            <a:ext cx="29654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1EB1-8F09-4E2C-8C80-F7560346FA73}"/>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LIKOVNA UMETNOST</a:t>
            </a:r>
          </a:p>
        </p:txBody>
      </p:sp>
      <p:sp>
        <p:nvSpPr>
          <p:cNvPr id="35843" name="Content Placeholder 2">
            <a:extLst>
              <a:ext uri="{FF2B5EF4-FFF2-40B4-BE49-F238E27FC236}">
                <a16:creationId xmlns:a16="http://schemas.microsoft.com/office/drawing/2014/main" id="{AFAC3F3F-56B0-4A16-95DB-86F5661552EB}"/>
              </a:ext>
            </a:extLst>
          </p:cNvPr>
          <p:cNvSpPr>
            <a:spLocks noGrp="1"/>
          </p:cNvSpPr>
          <p:nvPr>
            <p:ph idx="1"/>
          </p:nvPr>
        </p:nvSpPr>
        <p:spPr>
          <a:xfrm>
            <a:off x="457200" y="1882775"/>
            <a:ext cx="8229600" cy="4572000"/>
          </a:xfrm>
        </p:spPr>
        <p:txBody>
          <a:bodyPr/>
          <a:lstStyle/>
          <a:p>
            <a:r>
              <a:rPr lang="sl-SI" altLang="sl-SI"/>
              <a:t>ABSTRAKTNA UMETNOST</a:t>
            </a:r>
          </a:p>
          <a:p>
            <a:r>
              <a:rPr lang="sl-SI" altLang="sl-SI"/>
              <a:t>Vasilij Kandinski</a:t>
            </a:r>
          </a:p>
          <a:p>
            <a:endParaRPr lang="sl-SI" altLang="sl-SI"/>
          </a:p>
        </p:txBody>
      </p:sp>
      <p:pic>
        <p:nvPicPr>
          <p:cNvPr id="35844" name="Picture 2" descr="C:\Documents and Settings\Uporabnik\Desktop\Vassily-Kandinsky.jpg">
            <a:extLst>
              <a:ext uri="{FF2B5EF4-FFF2-40B4-BE49-F238E27FC236}">
                <a16:creationId xmlns:a16="http://schemas.microsoft.com/office/drawing/2014/main" id="{AB22A95F-4183-4389-9D8B-783F6CFAA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643188"/>
            <a:ext cx="2501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C:\Documents and Settings\Uporabnik\Desktop\Kandinski1.jpg">
            <a:extLst>
              <a:ext uri="{FF2B5EF4-FFF2-40B4-BE49-F238E27FC236}">
                <a16:creationId xmlns:a16="http://schemas.microsoft.com/office/drawing/2014/main" id="{4D02ACB2-64E6-4B7F-A38D-B82995033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3214688"/>
            <a:ext cx="26955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8A6-A5A7-4FC2-80B3-3D5AEB35A9F2}"/>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LIKOVNA UMETNOST</a:t>
            </a:r>
          </a:p>
        </p:txBody>
      </p:sp>
      <p:sp>
        <p:nvSpPr>
          <p:cNvPr id="36867" name="Content Placeholder 2">
            <a:extLst>
              <a:ext uri="{FF2B5EF4-FFF2-40B4-BE49-F238E27FC236}">
                <a16:creationId xmlns:a16="http://schemas.microsoft.com/office/drawing/2014/main" id="{C0ACC3C9-9C69-4664-9D41-529F2DF1CBE0}"/>
              </a:ext>
            </a:extLst>
          </p:cNvPr>
          <p:cNvSpPr>
            <a:spLocks noGrp="1"/>
          </p:cNvSpPr>
          <p:nvPr>
            <p:ph idx="1"/>
          </p:nvPr>
        </p:nvSpPr>
        <p:spPr>
          <a:xfrm>
            <a:off x="457200" y="1882775"/>
            <a:ext cx="8229600" cy="4572000"/>
          </a:xfrm>
        </p:spPr>
        <p:txBody>
          <a:bodyPr/>
          <a:lstStyle/>
          <a:p>
            <a:r>
              <a:rPr lang="sl-SI" altLang="sl-SI"/>
              <a:t>Pablo Picasso(1881-1973)</a:t>
            </a:r>
          </a:p>
          <a:p>
            <a:r>
              <a:rPr lang="sl-SI" altLang="sl-SI"/>
              <a:t>španski slikar, grafik in kipar</a:t>
            </a:r>
          </a:p>
          <a:p>
            <a:r>
              <a:rPr lang="sl-SI" altLang="sl-SI"/>
              <a:t>Picasso je najslavnejši likovni umetnik 20. stoletja. Njegovo delo obsega preko 15.000 slik, grafik in plastik. Z Georgesom Braquom je osnoval umetniško smer kubizem.</a:t>
            </a:r>
          </a:p>
          <a:p>
            <a:r>
              <a:rPr lang="sl-SI" altLang="sl-SI"/>
              <a:t>Njegovo delo umetnostni zgodovinarji razvrščajo po »obdobjih«.</a:t>
            </a:r>
          </a:p>
          <a:p>
            <a:endParaRPr lang="sl-SI" altLang="sl-S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40D2-D1F0-442E-9A91-25965228BA2C}"/>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PABLO PICASSO</a:t>
            </a:r>
          </a:p>
        </p:txBody>
      </p:sp>
      <p:pic>
        <p:nvPicPr>
          <p:cNvPr id="37891" name="Content Placeholder 3" descr="1907_picasso_demoiselles.jpg">
            <a:extLst>
              <a:ext uri="{FF2B5EF4-FFF2-40B4-BE49-F238E27FC236}">
                <a16:creationId xmlns:a16="http://schemas.microsoft.com/office/drawing/2014/main" id="{3FBFFB5E-3A37-4E98-B1C7-EE1C82A8C22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85875"/>
            <a:ext cx="3265488" cy="3525838"/>
          </a:xfrm>
        </p:spPr>
      </p:pic>
      <p:pic>
        <p:nvPicPr>
          <p:cNvPr id="37892" name="Picture 4" descr="Pablo-Picasso-Girl-Before-a-Mirror-7600.jpg">
            <a:extLst>
              <a:ext uri="{FF2B5EF4-FFF2-40B4-BE49-F238E27FC236}">
                <a16:creationId xmlns:a16="http://schemas.microsoft.com/office/drawing/2014/main" id="{32D54D1B-EE2E-49A7-BD3A-C031FDE4D1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0288" y="3052763"/>
            <a:ext cx="3033712"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picasso.jpg">
            <a:extLst>
              <a:ext uri="{FF2B5EF4-FFF2-40B4-BE49-F238E27FC236}">
                <a16:creationId xmlns:a16="http://schemas.microsoft.com/office/drawing/2014/main" id="{01301B0E-799C-4BE6-B030-639ECE202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2928938"/>
            <a:ext cx="31765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FB83-D72C-4B86-97A4-84001DDE3A1A}"/>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ZNANOST IN TEHNIKA</a:t>
            </a:r>
          </a:p>
        </p:txBody>
      </p:sp>
      <p:sp>
        <p:nvSpPr>
          <p:cNvPr id="11267" name="Content Placeholder 2">
            <a:extLst>
              <a:ext uri="{FF2B5EF4-FFF2-40B4-BE49-F238E27FC236}">
                <a16:creationId xmlns:a16="http://schemas.microsoft.com/office/drawing/2014/main" id="{A95E511A-2CAD-4BFB-A95F-736B0EAA3421}"/>
              </a:ext>
            </a:extLst>
          </p:cNvPr>
          <p:cNvSpPr>
            <a:spLocks noGrp="1"/>
          </p:cNvSpPr>
          <p:nvPr>
            <p:ph idx="1"/>
          </p:nvPr>
        </p:nvSpPr>
        <p:spPr>
          <a:xfrm>
            <a:off x="457200" y="1882775"/>
            <a:ext cx="8229600" cy="4572000"/>
          </a:xfrm>
        </p:spPr>
        <p:txBody>
          <a:bodyPr/>
          <a:lstStyle/>
          <a:p>
            <a:r>
              <a:rPr lang="sl-SI" altLang="sl-SI"/>
              <a:t>Napredek v znanosti in tehniki je omogočil hiter dvig gospodarstva – predvsem v razvitih državah. Z izpolnjevanjem izumov druge industrijske revolucije so le-ti postajali uporabnejši in cenejši ter začeli prodirati tudi v najbolj odmaknjene konce sveta. Z raziskovanjem družbe in njenih nasprotij so vzpon doživele tudi družboslovne znanosti</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0F7F-E2A4-40E2-9653-0A1ED89EE2AC}"/>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LIKOVNA UMETNOST</a:t>
            </a:r>
          </a:p>
        </p:txBody>
      </p:sp>
      <p:sp>
        <p:nvSpPr>
          <p:cNvPr id="38915" name="Content Placeholder 2">
            <a:extLst>
              <a:ext uri="{FF2B5EF4-FFF2-40B4-BE49-F238E27FC236}">
                <a16:creationId xmlns:a16="http://schemas.microsoft.com/office/drawing/2014/main" id="{704B27E8-AA38-4C0B-A8A8-B4A1B0DB0625}"/>
              </a:ext>
            </a:extLst>
          </p:cNvPr>
          <p:cNvSpPr>
            <a:spLocks noGrp="1"/>
          </p:cNvSpPr>
          <p:nvPr>
            <p:ph idx="1"/>
          </p:nvPr>
        </p:nvSpPr>
        <p:spPr>
          <a:xfrm>
            <a:off x="457200" y="1882775"/>
            <a:ext cx="8229600" cy="4572000"/>
          </a:xfrm>
        </p:spPr>
        <p:txBody>
          <a:bodyPr/>
          <a:lstStyle/>
          <a:p>
            <a:r>
              <a:rPr lang="sl-SI" altLang="sl-SI"/>
              <a:t>Antoni Gaudi(1852-1926) - španec</a:t>
            </a:r>
          </a:p>
          <a:p>
            <a:r>
              <a:rPr lang="sl-SI" altLang="sl-SI"/>
              <a:t>Gaudi predstavlja enega najpomembnejših arhitektov svojega časa.</a:t>
            </a:r>
          </a:p>
          <a:p>
            <a:endParaRPr lang="sl-SI" altLang="sl-SI"/>
          </a:p>
        </p:txBody>
      </p:sp>
      <p:pic>
        <p:nvPicPr>
          <p:cNvPr id="38916" name="Picture 3" descr="Antoni_gaudi.jpg">
            <a:extLst>
              <a:ext uri="{FF2B5EF4-FFF2-40B4-BE49-F238E27FC236}">
                <a16:creationId xmlns:a16="http://schemas.microsoft.com/office/drawing/2014/main" id="{33208960-288B-43A2-8B34-86F982903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416300"/>
            <a:ext cx="2500313"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12F9-0E93-40AF-B599-4CEC492B6083}"/>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ANTONI GAUDI</a:t>
            </a:r>
          </a:p>
        </p:txBody>
      </p:sp>
      <p:pic>
        <p:nvPicPr>
          <p:cNvPr id="39939" name="Content Placeholder 3" descr="gaudi.jpg">
            <a:extLst>
              <a:ext uri="{FF2B5EF4-FFF2-40B4-BE49-F238E27FC236}">
                <a16:creationId xmlns:a16="http://schemas.microsoft.com/office/drawing/2014/main" id="{8A2917A9-970D-4E4A-9BF7-92C79CE15F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14438"/>
            <a:ext cx="3324225" cy="2597150"/>
          </a:xfrm>
        </p:spPr>
      </p:pic>
      <p:pic>
        <p:nvPicPr>
          <p:cNvPr id="39940" name="Picture 2" descr="C:\Documents and Settings\Uporabnik\Desktop\gaudi_barcelona.jpg">
            <a:extLst>
              <a:ext uri="{FF2B5EF4-FFF2-40B4-BE49-F238E27FC236}">
                <a16:creationId xmlns:a16="http://schemas.microsoft.com/office/drawing/2014/main" id="{38B448A0-8925-45B7-89BF-DD46C8E05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714625"/>
            <a:ext cx="292893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C:\Documents and Settings\Uporabnik\Desktop\gaudi_lizard.jpg">
            <a:extLst>
              <a:ext uri="{FF2B5EF4-FFF2-40B4-BE49-F238E27FC236}">
                <a16:creationId xmlns:a16="http://schemas.microsoft.com/office/drawing/2014/main" id="{DDFA913F-8E41-4361-AE66-3CE061EB4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143375"/>
            <a:ext cx="2955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C:\Documents and Settings\Uporabnik\Desktop\gaudi-house1.jpg">
            <a:extLst>
              <a:ext uri="{FF2B5EF4-FFF2-40B4-BE49-F238E27FC236}">
                <a16:creationId xmlns:a16="http://schemas.microsoft.com/office/drawing/2014/main" id="{9077A92B-16CA-44EA-AF39-1C83485A8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1357313"/>
            <a:ext cx="367188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C:\Documents and Settings\Uporabnik\Desktop\Gaudi-Collage.jpg">
            <a:extLst>
              <a:ext uri="{FF2B5EF4-FFF2-40B4-BE49-F238E27FC236}">
                <a16:creationId xmlns:a16="http://schemas.microsoft.com/office/drawing/2014/main" id="{90E9712F-6F4B-4539-B821-B18A0EDA4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8338"/>
            <a:ext cx="2817813"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D5F5-A5A5-4137-B06E-1130056252D7}"/>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FILM</a:t>
            </a:r>
          </a:p>
        </p:txBody>
      </p:sp>
      <p:sp>
        <p:nvSpPr>
          <p:cNvPr id="40963" name="Content Placeholder 2">
            <a:extLst>
              <a:ext uri="{FF2B5EF4-FFF2-40B4-BE49-F238E27FC236}">
                <a16:creationId xmlns:a16="http://schemas.microsoft.com/office/drawing/2014/main" id="{FB2AB7D8-352C-4BFA-A95E-BB42F67A1BB2}"/>
              </a:ext>
            </a:extLst>
          </p:cNvPr>
          <p:cNvSpPr>
            <a:spLocks noGrp="1"/>
          </p:cNvSpPr>
          <p:nvPr>
            <p:ph idx="1"/>
          </p:nvPr>
        </p:nvSpPr>
        <p:spPr>
          <a:xfrm>
            <a:off x="457200" y="1882775"/>
            <a:ext cx="8229600" cy="4572000"/>
          </a:xfrm>
        </p:spPr>
        <p:txBody>
          <a:bodyPr/>
          <a:lstStyle/>
          <a:p>
            <a:r>
              <a:rPr lang="sl-SI" altLang="sl-SI" sz="3600"/>
              <a:t>Vzpon je doživel tudi film. Komedije </a:t>
            </a:r>
            <a:r>
              <a:rPr lang="sl-SI" altLang="sl-SI" sz="2400"/>
              <a:t>&gt;&gt;</a:t>
            </a:r>
            <a:r>
              <a:rPr lang="sl-SI" altLang="sl-SI" sz="3600"/>
              <a:t>zlatih dvajsetih let</a:t>
            </a:r>
            <a:r>
              <a:rPr lang="sl-SI" altLang="sl-SI" sz="2400"/>
              <a:t>&lt;&lt;</a:t>
            </a:r>
            <a:r>
              <a:rPr lang="sl-SI" altLang="sl-SI" sz="3600"/>
              <a:t> z legendarnimi junaki, kot so Charlie Chaplin, Stan, Olio, Buster Keaton, so zabavale gledalce, a tudi opozarjale na probleme človeštva.</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FEAB-ADFA-4E93-BE7F-B78242C64ECE}"/>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FILM</a:t>
            </a:r>
          </a:p>
        </p:txBody>
      </p:sp>
      <p:sp>
        <p:nvSpPr>
          <p:cNvPr id="3" name="Content Placeholder 2">
            <a:extLst>
              <a:ext uri="{FF2B5EF4-FFF2-40B4-BE49-F238E27FC236}">
                <a16:creationId xmlns:a16="http://schemas.microsoft.com/office/drawing/2014/main" id="{03B6EC31-B0B7-4CA8-B1B6-2D0480DA73B3}"/>
              </a:ext>
            </a:extLst>
          </p:cNvPr>
          <p:cNvSpPr>
            <a:spLocks noGrp="1"/>
          </p:cNvSpPr>
          <p:nvPr>
            <p:ph idx="1"/>
          </p:nvPr>
        </p:nvSpPr>
        <p:spPr>
          <a:xfrm>
            <a:off x="457200" y="1882775"/>
            <a:ext cx="8229600" cy="4572000"/>
          </a:xfrm>
        </p:spPr>
        <p:txBody>
          <a:bodyPr>
            <a:normAutofit/>
          </a:bodyPr>
          <a:lstStyle/>
          <a:p>
            <a:pPr marL="448056" indent="-384048" fontAlgn="auto">
              <a:spcAft>
                <a:spcPts val="0"/>
              </a:spcAft>
              <a:buFont typeface="Wingdings 2"/>
              <a:buChar char=""/>
              <a:defRPr/>
            </a:pPr>
            <a:r>
              <a:rPr lang="sl-SI" sz="2400" dirty="0"/>
              <a:t>Charlie </a:t>
            </a:r>
            <a:r>
              <a:rPr lang="sl-SI" sz="2400"/>
              <a:t>Chaplin(1889-1977)britanski igralec </a:t>
            </a:r>
            <a:r>
              <a:rPr lang="sl-SI" sz="2400" dirty="0"/>
              <a:t>in režiser</a:t>
            </a:r>
          </a:p>
          <a:p>
            <a:pPr marL="448056" indent="-384048" fontAlgn="auto">
              <a:spcAft>
                <a:spcPts val="0"/>
              </a:spcAft>
              <a:buFont typeface="Wingdings 2"/>
              <a:buChar char=""/>
              <a:defRPr/>
            </a:pPr>
            <a:r>
              <a:rPr lang="sl-SI" sz="2400" dirty="0">
                <a:solidFill>
                  <a:schemeClr val="tx1">
                    <a:lumMod val="95000"/>
                  </a:schemeClr>
                </a:solidFill>
              </a:rPr>
              <a:t>Chaplinova pojava na filmskih platnih se je dobro vtisnila v spomin vseh gledalcev po svetu. Oblečen je bil v »tramp« - v eleganten plašč, nosil je cilinder, črne hlače in čevlje ter se sprehajal s sprehajalno palico iz bambusa. Posebej oblikovani so bili tudi njegovi brki. Bil je eden najbolj ustvarjalnih in vplivnih režiserjev v dobi nemega filma.</a:t>
            </a:r>
          </a:p>
          <a:p>
            <a:pPr marL="448056" indent="-384048" fontAlgn="auto">
              <a:spcAft>
                <a:spcPts val="0"/>
              </a:spcAft>
              <a:buFont typeface="Wingdings 2"/>
              <a:buChar char=""/>
              <a:defRPr/>
            </a:pPr>
            <a:r>
              <a:rPr lang="sl-SI" sz="2400" dirty="0">
                <a:hlinkClick r:id="rId2"/>
              </a:rPr>
              <a:t>http://www.youtube.com/watch?v=iu-rLA4POkI</a:t>
            </a:r>
            <a:endParaRPr lang="sl-SI" sz="2400" dirty="0"/>
          </a:p>
          <a:p>
            <a:pPr marL="448056" indent="-384048" fontAlgn="auto">
              <a:spcAft>
                <a:spcPts val="0"/>
              </a:spcAft>
              <a:buFont typeface="Wingdings 2"/>
              <a:buChar char=""/>
              <a:defRPr/>
            </a:pPr>
            <a:endParaRPr lang="sl-SI" sz="2400" dirty="0">
              <a:solidFill>
                <a:schemeClr val="tx1">
                  <a:lumMod val="95000"/>
                </a:schemeClr>
              </a:solidFill>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69D1-FD10-4F93-919C-AC8CFD5CC26A}"/>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CHARLIE CHAPLIN</a:t>
            </a:r>
          </a:p>
        </p:txBody>
      </p:sp>
      <p:pic>
        <p:nvPicPr>
          <p:cNvPr id="43011" name="Content Placeholder 6" descr="480px-Charlie_Chaplin.jpg">
            <a:extLst>
              <a:ext uri="{FF2B5EF4-FFF2-40B4-BE49-F238E27FC236}">
                <a16:creationId xmlns:a16="http://schemas.microsoft.com/office/drawing/2014/main" id="{07D51970-5994-49D1-8AE9-B4DE7F862D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8938" y="1357313"/>
            <a:ext cx="3000375" cy="3751262"/>
          </a:xfrm>
        </p:spPr>
      </p:pic>
      <p:pic>
        <p:nvPicPr>
          <p:cNvPr id="43012" name="Picture 2" descr="d:\Moji dokumenti\Šola\2.letnik\ZGO\Nova mapa\charlie_chaplin_07.jpg">
            <a:extLst>
              <a:ext uri="{FF2B5EF4-FFF2-40B4-BE49-F238E27FC236}">
                <a16:creationId xmlns:a16="http://schemas.microsoft.com/office/drawing/2014/main" id="{8654163B-6675-4D55-B376-B23016A75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170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d:\Moji dokumenti\Šola\2.letnik\ZGO\Nova mapa\Charlie_Chaplin.jpg">
            <a:extLst>
              <a:ext uri="{FF2B5EF4-FFF2-40B4-BE49-F238E27FC236}">
                <a16:creationId xmlns:a16="http://schemas.microsoft.com/office/drawing/2014/main" id="{D6A404AD-2EC6-432E-B9E2-D2BD6474E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288" y="2428875"/>
            <a:ext cx="35417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81AA-EC60-42DE-BA71-E6D55F14A493}"/>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GLASBA</a:t>
            </a:r>
          </a:p>
        </p:txBody>
      </p:sp>
      <p:sp>
        <p:nvSpPr>
          <p:cNvPr id="44035" name="Content Placeholder 2">
            <a:extLst>
              <a:ext uri="{FF2B5EF4-FFF2-40B4-BE49-F238E27FC236}">
                <a16:creationId xmlns:a16="http://schemas.microsoft.com/office/drawing/2014/main" id="{57C89924-1D91-442E-9FF6-1C28F69B714E}"/>
              </a:ext>
            </a:extLst>
          </p:cNvPr>
          <p:cNvSpPr>
            <a:spLocks noGrp="1"/>
          </p:cNvSpPr>
          <p:nvPr>
            <p:ph idx="1"/>
          </p:nvPr>
        </p:nvSpPr>
        <p:spPr>
          <a:xfrm>
            <a:off x="457200" y="1882775"/>
            <a:ext cx="8229600" cy="4572000"/>
          </a:xfrm>
        </p:spPr>
        <p:txBody>
          <a:bodyPr/>
          <a:lstStyle/>
          <a:p>
            <a:r>
              <a:rPr lang="sl-SI" altLang="sl-SI" sz="3600"/>
              <a:t>Nove usmeritve in osvobidtev so iskali tudi glasbeni ustvarjalci. Razvoj glasbe so obvladovali trije &gt;&gt;klasiki nove glasbe&lt;&lt;:Arnold Schonberg, Igor Stravinski in Bela Bartok</a:t>
            </a: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C031-CFE4-4F34-9050-7B9B5CC0EAE3}"/>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GLASBA</a:t>
            </a:r>
          </a:p>
        </p:txBody>
      </p:sp>
      <p:sp>
        <p:nvSpPr>
          <p:cNvPr id="45059" name="Content Placeholder 2">
            <a:extLst>
              <a:ext uri="{FF2B5EF4-FFF2-40B4-BE49-F238E27FC236}">
                <a16:creationId xmlns:a16="http://schemas.microsoft.com/office/drawing/2014/main" id="{665B2027-E374-434A-9C91-965E5D1B5FE3}"/>
              </a:ext>
            </a:extLst>
          </p:cNvPr>
          <p:cNvSpPr>
            <a:spLocks noGrp="1"/>
          </p:cNvSpPr>
          <p:nvPr>
            <p:ph idx="1"/>
          </p:nvPr>
        </p:nvSpPr>
        <p:spPr>
          <a:xfrm>
            <a:off x="457200" y="1882775"/>
            <a:ext cx="8229600" cy="4572000"/>
          </a:xfrm>
        </p:spPr>
        <p:txBody>
          <a:bodyPr/>
          <a:lstStyle/>
          <a:p>
            <a:r>
              <a:rPr lang="sl-SI" altLang="sl-SI" sz="1800"/>
              <a:t>Arnold Schonberg                                        Bela Bartok</a:t>
            </a:r>
          </a:p>
          <a:p>
            <a:pPr>
              <a:buFont typeface="Wingdings 2" panose="05020102010507070707" pitchFamily="18" charset="2"/>
              <a:buNone/>
            </a:pPr>
            <a:endParaRPr lang="sl-SI" altLang="sl-SI" sz="1800"/>
          </a:p>
          <a:p>
            <a:endParaRPr lang="sl-SI" altLang="sl-SI" sz="1800"/>
          </a:p>
          <a:p>
            <a:endParaRPr lang="sl-SI" altLang="sl-SI" sz="1800"/>
          </a:p>
          <a:p>
            <a:endParaRPr lang="sl-SI" altLang="sl-SI" sz="1800"/>
          </a:p>
          <a:p>
            <a:endParaRPr lang="sl-SI" altLang="sl-SI" sz="1800"/>
          </a:p>
          <a:p>
            <a:endParaRPr lang="sl-SI" altLang="sl-SI" sz="1800"/>
          </a:p>
          <a:p>
            <a:r>
              <a:rPr lang="sl-SI" altLang="sl-SI" sz="1800"/>
              <a:t>Igor Stravinski                                            George Gershwin</a:t>
            </a:r>
          </a:p>
          <a:p>
            <a:endParaRPr lang="sl-SI" altLang="sl-SI" sz="1800"/>
          </a:p>
          <a:p>
            <a:endParaRPr lang="sl-SI" altLang="sl-SI" sz="1800"/>
          </a:p>
        </p:txBody>
      </p:sp>
      <p:pic>
        <p:nvPicPr>
          <p:cNvPr id="45060" name="Picture 2" descr="C:\Documents and Settings\Uporabnik\Desktop\dxbfrr.jpg">
            <a:extLst>
              <a:ext uri="{FF2B5EF4-FFF2-40B4-BE49-F238E27FC236}">
                <a16:creationId xmlns:a16="http://schemas.microsoft.com/office/drawing/2014/main" id="{53C07CFD-A585-4B63-A8FE-B324F13E3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214563"/>
            <a:ext cx="16652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C:\Documents and Settings\Uporabnik\Desktop\stravinsky.jpg">
            <a:extLst>
              <a:ext uri="{FF2B5EF4-FFF2-40B4-BE49-F238E27FC236}">
                <a16:creationId xmlns:a16="http://schemas.microsoft.com/office/drawing/2014/main" id="{F6389C86-E2AD-48F8-8FDF-8EE7BDACD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572000"/>
            <a:ext cx="301148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C:\Documents and Settings\Uporabnik\Desktop\bartok.gif">
            <a:extLst>
              <a:ext uri="{FF2B5EF4-FFF2-40B4-BE49-F238E27FC236}">
                <a16:creationId xmlns:a16="http://schemas.microsoft.com/office/drawing/2014/main" id="{533694DA-BC18-42D4-A444-34A5C7FFF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214563"/>
            <a:ext cx="150018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C:\Documents and Settings\Uporabnik\Desktop\George_Gershwin_1937.jpg">
            <a:extLst>
              <a:ext uri="{FF2B5EF4-FFF2-40B4-BE49-F238E27FC236}">
                <a16:creationId xmlns:a16="http://schemas.microsoft.com/office/drawing/2014/main" id="{2645C17E-5327-49DF-816B-8EB74EC96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350" y="4572000"/>
            <a:ext cx="18113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FF7B-3EDC-45F6-8757-A1C536BEBB12}"/>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UMETNOST - GLASBA</a:t>
            </a:r>
          </a:p>
        </p:txBody>
      </p:sp>
      <p:sp>
        <p:nvSpPr>
          <p:cNvPr id="3" name="Content Placeholder 2">
            <a:extLst>
              <a:ext uri="{FF2B5EF4-FFF2-40B4-BE49-F238E27FC236}">
                <a16:creationId xmlns:a16="http://schemas.microsoft.com/office/drawing/2014/main" id="{3410E3CE-9364-49F2-8E4D-1DF5DD895EA1}"/>
              </a:ext>
            </a:extLst>
          </p:cNvPr>
          <p:cNvSpPr>
            <a:spLocks noGrp="1"/>
          </p:cNvSpPr>
          <p:nvPr>
            <p:ph idx="1"/>
          </p:nvPr>
        </p:nvSpPr>
        <p:spPr>
          <a:xfrm>
            <a:off x="457200" y="1882775"/>
            <a:ext cx="8229600" cy="4572000"/>
          </a:xfrm>
        </p:spPr>
        <p:txBody>
          <a:bodyPr>
            <a:normAutofit fontScale="92500"/>
          </a:bodyPr>
          <a:lstStyle/>
          <a:p>
            <a:pPr marL="448056" indent="-384048" fontAlgn="auto">
              <a:spcAft>
                <a:spcPts val="0"/>
              </a:spcAft>
              <a:buFont typeface="Wingdings 2"/>
              <a:buChar char=""/>
              <a:defRPr/>
            </a:pPr>
            <a:r>
              <a:rPr lang="sl-SI" sz="3200" dirty="0"/>
              <a:t>Kot posebna, a zelo aktualna glasbena zvrst se je razvijal jazz. Ena njegovih glavnih značilnosti je improvizacija, ki je bila v začetku kolektivna, pozneje pa solistična. Tako so izvajalci tudi sprotni ustvarjalci, kar jazz bistveno loči od klasične glasbe</a:t>
            </a:r>
          </a:p>
          <a:p>
            <a:pPr marL="448056" indent="-384048" fontAlgn="auto">
              <a:spcAft>
                <a:spcPts val="0"/>
              </a:spcAft>
              <a:buFont typeface="Wingdings 2"/>
              <a:buChar char=""/>
              <a:defRPr/>
            </a:pPr>
            <a:r>
              <a:rPr lang="sl-SI" sz="3200">
                <a:hlinkClick r:id="rId2"/>
              </a:rPr>
              <a:t>http://smej.se/george_gershwin_rapsodija_v_modrem.2f6b</a:t>
            </a:r>
            <a:endParaRPr lang="sl-SI" sz="3200"/>
          </a:p>
          <a:p>
            <a:pPr marL="448056" indent="-384048" fontAlgn="auto">
              <a:spcAft>
                <a:spcPts val="0"/>
              </a:spcAft>
              <a:buFont typeface="Wingdings 2"/>
              <a:buNone/>
              <a:defRPr/>
            </a:pPr>
            <a:endParaRPr lang="sl-SI" sz="3200" dirty="0"/>
          </a:p>
          <a:p>
            <a:pPr marL="448056" indent="-384048" fontAlgn="auto">
              <a:spcAft>
                <a:spcPts val="0"/>
              </a:spcAft>
              <a:buFont typeface="Wingdings 2"/>
              <a:buChar char=""/>
              <a:defRPr/>
            </a:pPr>
            <a:endParaRPr lang="sl-SI"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D0F3-62C4-4008-95FF-B479C9D17DAF}"/>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ZNANSTVENO-TEHNIČNI IN KULTURNI RAZVOJ</a:t>
            </a:r>
          </a:p>
        </p:txBody>
      </p:sp>
      <p:sp>
        <p:nvSpPr>
          <p:cNvPr id="3" name="Content Placeholder 2">
            <a:extLst>
              <a:ext uri="{FF2B5EF4-FFF2-40B4-BE49-F238E27FC236}">
                <a16:creationId xmlns:a16="http://schemas.microsoft.com/office/drawing/2014/main" id="{421692F2-A1B9-498C-8B90-A65E07B485DD}"/>
              </a:ext>
            </a:extLst>
          </p:cNvPr>
          <p:cNvSpPr>
            <a:spLocks noGrp="1"/>
          </p:cNvSpPr>
          <p:nvPr>
            <p:ph idx="1"/>
          </p:nvPr>
        </p:nvSpPr>
        <p:spPr>
          <a:xfrm>
            <a:off x="457200" y="1882775"/>
            <a:ext cx="8229600" cy="4572000"/>
          </a:xfrm>
        </p:spPr>
        <p:txBody>
          <a:bodyPr>
            <a:normAutofit fontScale="92500"/>
          </a:bodyPr>
          <a:lstStyle/>
          <a:p>
            <a:pPr marL="448056" indent="-384048" fontAlgn="auto">
              <a:spcAft>
                <a:spcPts val="0"/>
              </a:spcAft>
              <a:buFont typeface="Wingdings 2"/>
              <a:buChar char=""/>
              <a:defRPr/>
            </a:pPr>
            <a:r>
              <a:rPr lang="sl-SI" dirty="0"/>
              <a:t>Napredek v znanosti in tehniki je omogočil človeštvu še hitrejši razvoj, ki pa je kmalu pokazal tudi svojo temno, uničujočo stran. Znanstveno-tehnološki napredek je zajel le najrazvitejše države in s tem še poglobil prepad med bogatimi in revnimi državami(leta 1930 je bil povprečni dohodek na prebivalca v razvitih državah približno 500dolarjev, v Indoneziji pa le 22dolarjev)</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4CF5-9015-4291-BBF8-7F47344DDBDB}"/>
              </a:ext>
            </a:extLst>
          </p:cNvPr>
          <p:cNvSpPr>
            <a:spLocks noGrp="1"/>
          </p:cNvSpPr>
          <p:nvPr>
            <p:ph type="title"/>
          </p:nvPr>
        </p:nvSpPr>
        <p:spPr/>
        <p:txBody>
          <a:bodyPr/>
          <a:lstStyle/>
          <a:p>
            <a:pPr marL="484632" indent="0" algn="ctr" fontAlgn="auto">
              <a:spcAft>
                <a:spcPts val="0"/>
              </a:spcAft>
              <a:defRPr/>
            </a:pPr>
            <a:r>
              <a:rPr lang="sl-SI" sz="3800" dirty="0">
                <a:solidFill>
                  <a:schemeClr val="accent1">
                    <a:tint val="83000"/>
                    <a:satMod val="150000"/>
                  </a:schemeClr>
                </a:solidFill>
              </a:rPr>
              <a:t>POJMI</a:t>
            </a:r>
          </a:p>
        </p:txBody>
      </p:sp>
      <p:sp>
        <p:nvSpPr>
          <p:cNvPr id="3" name="Content Placeholder 2">
            <a:extLst>
              <a:ext uri="{FF2B5EF4-FFF2-40B4-BE49-F238E27FC236}">
                <a16:creationId xmlns:a16="http://schemas.microsoft.com/office/drawing/2014/main" id="{18EEDEA8-8AA8-4324-8095-0714BDCB87E7}"/>
              </a:ext>
            </a:extLst>
          </p:cNvPr>
          <p:cNvSpPr>
            <a:spLocks noGrp="1"/>
          </p:cNvSpPr>
          <p:nvPr>
            <p:ph idx="1"/>
          </p:nvPr>
        </p:nvSpPr>
        <p:spPr>
          <a:xfrm>
            <a:off x="457200" y="1882775"/>
            <a:ext cx="8229600" cy="4572000"/>
          </a:xfrm>
        </p:spPr>
        <p:txBody>
          <a:bodyPr>
            <a:normAutofit fontScale="92500" lnSpcReduction="10000"/>
          </a:bodyPr>
          <a:lstStyle/>
          <a:p>
            <a:pPr marL="448056" indent="-384048" fontAlgn="auto">
              <a:spcAft>
                <a:spcPts val="0"/>
              </a:spcAft>
              <a:buFont typeface="Wingdings 2"/>
              <a:buChar char=""/>
              <a:defRPr/>
            </a:pPr>
            <a:r>
              <a:rPr lang="sl-SI" dirty="0">
                <a:solidFill>
                  <a:schemeClr val="accent1">
                    <a:lumMod val="75000"/>
                  </a:schemeClr>
                </a:solidFill>
              </a:rPr>
              <a:t>JAZZ</a:t>
            </a:r>
            <a:r>
              <a:rPr lang="sl-SI" dirty="0"/>
              <a:t> – vrsta glasbe 20.stoletja, ki se je razvijala iz improvizianirenega muziciranja ameriških črncev kot sinteza elementov afroameriške in evropske narodne ter plesne glasbe.</a:t>
            </a:r>
          </a:p>
          <a:p>
            <a:pPr marL="448056" indent="-384048" fontAlgn="auto">
              <a:spcAft>
                <a:spcPts val="0"/>
              </a:spcAft>
              <a:buFont typeface="Wingdings 2"/>
              <a:buChar char=""/>
              <a:defRPr/>
            </a:pPr>
            <a:r>
              <a:rPr lang="sl-SI" sz="2400" dirty="0">
                <a:solidFill>
                  <a:schemeClr val="accent1">
                    <a:lumMod val="75000"/>
                  </a:schemeClr>
                </a:solidFill>
              </a:rPr>
              <a:t>&gt;&gt;</a:t>
            </a:r>
            <a:r>
              <a:rPr lang="sl-SI" dirty="0">
                <a:solidFill>
                  <a:schemeClr val="accent1">
                    <a:lumMod val="75000"/>
                  </a:schemeClr>
                </a:solidFill>
              </a:rPr>
              <a:t>ZLATA DVAJSETA LETA</a:t>
            </a:r>
            <a:r>
              <a:rPr lang="sl-SI" sz="2400" dirty="0">
                <a:solidFill>
                  <a:schemeClr val="accent1">
                    <a:lumMod val="75000"/>
                  </a:schemeClr>
                </a:solidFill>
              </a:rPr>
              <a:t>&lt;&lt; </a:t>
            </a:r>
            <a:r>
              <a:rPr lang="sl-SI" sz="2400" dirty="0"/>
              <a:t>- </a:t>
            </a:r>
            <a:r>
              <a:rPr lang="sl-SI" dirty="0"/>
              <a:t>oznaka za obdobje hitrega gospodarskega vzpona po letu 1924, ki je ljudem v zahodnem svetu dajalo občutek, da si lahko po letih vojnega trpljenja končno privoščijo brezskrbnejše življenje</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9C66-810F-40B4-9F98-1C6F4575E1D3}"/>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NARAVOSLOVJE</a:t>
            </a:r>
          </a:p>
        </p:txBody>
      </p:sp>
      <p:sp>
        <p:nvSpPr>
          <p:cNvPr id="12291" name="Content Placeholder 2">
            <a:extLst>
              <a:ext uri="{FF2B5EF4-FFF2-40B4-BE49-F238E27FC236}">
                <a16:creationId xmlns:a16="http://schemas.microsoft.com/office/drawing/2014/main" id="{22AB8371-5D58-4014-B9A7-36F42F977744}"/>
              </a:ext>
            </a:extLst>
          </p:cNvPr>
          <p:cNvSpPr>
            <a:spLocks noGrp="1"/>
          </p:cNvSpPr>
          <p:nvPr>
            <p:ph idx="1"/>
          </p:nvPr>
        </p:nvSpPr>
        <p:spPr>
          <a:xfrm>
            <a:off x="457200" y="1882775"/>
            <a:ext cx="8229600" cy="4572000"/>
          </a:xfrm>
        </p:spPr>
        <p:txBody>
          <a:bodyPr/>
          <a:lstStyle/>
          <a:p>
            <a:r>
              <a:rPr lang="sl-SI" altLang="sl-SI" sz="1800"/>
              <a:t>ALBERT EINSTEIN(1879-1955) – Nemški fizik;leta 1916 je objavil splošno relativnostno teorijo s katero je postavil temelje moderni fiziki in astronomiji</a:t>
            </a:r>
          </a:p>
          <a:p>
            <a:pPr>
              <a:buFont typeface="Wingdings 2" panose="05020102010507070707" pitchFamily="18" charset="2"/>
              <a:buNone/>
            </a:pPr>
            <a:endParaRPr lang="sl-SI" altLang="sl-SI" sz="1800"/>
          </a:p>
        </p:txBody>
      </p:sp>
      <p:pic>
        <p:nvPicPr>
          <p:cNvPr id="12292" name="Picture 3" descr="C:\Documents and Settings\Uporabnik\Desktop\ad081167b0887560be0fb9a75101af2c.jpg">
            <a:extLst>
              <a:ext uri="{FF2B5EF4-FFF2-40B4-BE49-F238E27FC236}">
                <a16:creationId xmlns:a16="http://schemas.microsoft.com/office/drawing/2014/main" id="{427D2145-8FA4-4AEA-995C-F5CBD2A1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714625"/>
            <a:ext cx="2786062"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A0DA-5623-44C0-9D0D-09B5377FAD21}"/>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NARAVOSLOVJE</a:t>
            </a:r>
          </a:p>
        </p:txBody>
      </p:sp>
      <p:sp>
        <p:nvSpPr>
          <p:cNvPr id="13315" name="Content Placeholder 2">
            <a:extLst>
              <a:ext uri="{FF2B5EF4-FFF2-40B4-BE49-F238E27FC236}">
                <a16:creationId xmlns:a16="http://schemas.microsoft.com/office/drawing/2014/main" id="{6338E7D5-EBE1-4367-AE73-D3E8A376C2D8}"/>
              </a:ext>
            </a:extLst>
          </p:cNvPr>
          <p:cNvSpPr>
            <a:spLocks noGrp="1"/>
          </p:cNvSpPr>
          <p:nvPr>
            <p:ph idx="1"/>
          </p:nvPr>
        </p:nvSpPr>
        <p:spPr>
          <a:xfrm>
            <a:off x="457200" y="1882775"/>
            <a:ext cx="8229600" cy="4572000"/>
          </a:xfrm>
        </p:spPr>
        <p:txBody>
          <a:bodyPr/>
          <a:lstStyle/>
          <a:p>
            <a:r>
              <a:rPr lang="sl-SI" altLang="sl-SI" sz="1800"/>
              <a:t>ALEXANDER FLEMING(1881-1955) – Angleški bakteriolog;leta 1928 je odkril penicilin;s tem se mu je posrečilo premagati eno takrat najhujših bolezni – tuberkulozo, vendar pa so antibiotik peniclin začeli na veliko idelovati šele leta 1943</a:t>
            </a:r>
          </a:p>
          <a:p>
            <a:endParaRPr lang="sl-SI" altLang="sl-SI" sz="1800"/>
          </a:p>
        </p:txBody>
      </p:sp>
      <p:pic>
        <p:nvPicPr>
          <p:cNvPr id="13316" name="Picture 2" descr="C:\Documents and Settings\Uporabnik\Desktop\Alexander_Fleming2.gif">
            <a:extLst>
              <a:ext uri="{FF2B5EF4-FFF2-40B4-BE49-F238E27FC236}">
                <a16:creationId xmlns:a16="http://schemas.microsoft.com/office/drawing/2014/main" id="{2E92B3D6-C1F9-48CD-BEF5-CC2D3D39B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86125"/>
            <a:ext cx="321468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Documents and Settings\Uporabnik\Desktop\20084311224534269.jpg">
            <a:extLst>
              <a:ext uri="{FF2B5EF4-FFF2-40B4-BE49-F238E27FC236}">
                <a16:creationId xmlns:a16="http://schemas.microsoft.com/office/drawing/2014/main" id="{9094B3CC-6621-411B-8870-3AB7A49B4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7563"/>
            <a:ext cx="250031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C:\Documents and Settings\Uporabnik\Desktop\Faroe_stamp_079_europe_(fleming).jpg">
            <a:extLst>
              <a:ext uri="{FF2B5EF4-FFF2-40B4-BE49-F238E27FC236}">
                <a16:creationId xmlns:a16="http://schemas.microsoft.com/office/drawing/2014/main" id="{B56A9175-8C6F-46B7-BBA6-FF5ACB958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643313"/>
            <a:ext cx="32146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0909-0AC8-49B6-B5D3-5FEE409EFC21}"/>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NARAVOSLOVJE</a:t>
            </a:r>
          </a:p>
        </p:txBody>
      </p:sp>
      <p:sp>
        <p:nvSpPr>
          <p:cNvPr id="14339" name="Content Placeholder 2">
            <a:extLst>
              <a:ext uri="{FF2B5EF4-FFF2-40B4-BE49-F238E27FC236}">
                <a16:creationId xmlns:a16="http://schemas.microsoft.com/office/drawing/2014/main" id="{4313229D-2059-4316-9567-7A51DD01DBB3}"/>
              </a:ext>
            </a:extLst>
          </p:cNvPr>
          <p:cNvSpPr>
            <a:spLocks noGrp="1"/>
          </p:cNvSpPr>
          <p:nvPr>
            <p:ph idx="1"/>
          </p:nvPr>
        </p:nvSpPr>
        <p:spPr>
          <a:xfrm>
            <a:off x="457200" y="1882775"/>
            <a:ext cx="8229600" cy="4572000"/>
          </a:xfrm>
        </p:spPr>
        <p:txBody>
          <a:bodyPr/>
          <a:lstStyle/>
          <a:p>
            <a:r>
              <a:rPr lang="sl-SI" altLang="sl-SI" sz="1800"/>
              <a:t>JOHN LOGIE BAIRD(188-1946) – Škotski inženir;leta 1928 je izumil hitri mehanični sistem televijskega snemanja in s tem omogočil razvoj televizije</a:t>
            </a:r>
          </a:p>
          <a:p>
            <a:endParaRPr lang="sl-SI" altLang="sl-SI" sz="1800"/>
          </a:p>
        </p:txBody>
      </p:sp>
      <p:pic>
        <p:nvPicPr>
          <p:cNvPr id="14340" name="Picture 2" descr="C:\Documents and Settings\Uporabnik\Desktop\john_logie_baird_television.jpg">
            <a:extLst>
              <a:ext uri="{FF2B5EF4-FFF2-40B4-BE49-F238E27FC236}">
                <a16:creationId xmlns:a16="http://schemas.microsoft.com/office/drawing/2014/main" id="{C809EAFB-8D2E-4FB3-BEDA-F0AA1433F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1813"/>
            <a:ext cx="19288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Documents and Settings\Uporabnik\Desktop\baird24.jpg">
            <a:extLst>
              <a:ext uri="{FF2B5EF4-FFF2-40B4-BE49-F238E27FC236}">
                <a16:creationId xmlns:a16="http://schemas.microsoft.com/office/drawing/2014/main" id="{1B8600C6-57A6-4F4A-9052-3937F1BE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786063"/>
            <a:ext cx="264318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C:\Documents and Settings\Uporabnik\Desktop\john-logie-baird.jpg">
            <a:extLst>
              <a:ext uri="{FF2B5EF4-FFF2-40B4-BE49-F238E27FC236}">
                <a16:creationId xmlns:a16="http://schemas.microsoft.com/office/drawing/2014/main" id="{76B51CB6-5B81-434B-9290-2CA3F56F1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2714625"/>
            <a:ext cx="27146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C:\Documents and Settings\Uporabnik\Desktop\baird_tv_c28.jpg">
            <a:extLst>
              <a:ext uri="{FF2B5EF4-FFF2-40B4-BE49-F238E27FC236}">
                <a16:creationId xmlns:a16="http://schemas.microsoft.com/office/drawing/2014/main" id="{97C382B5-919F-4D18-AAE6-6E37A6A0F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4964113"/>
            <a:ext cx="2071687"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C:\Documents and Settings\Uporabnik\Desktop\70015-004-007D6A99.jpg">
            <a:extLst>
              <a:ext uri="{FF2B5EF4-FFF2-40B4-BE49-F238E27FC236}">
                <a16:creationId xmlns:a16="http://schemas.microsoft.com/office/drawing/2014/main" id="{D5C3C77C-7D79-47A1-A2BC-7882AA7AE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4857750"/>
            <a:ext cx="35528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4344-6E72-44C9-B357-5779BF13E1FF}"/>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NARAVOSLOVJE</a:t>
            </a:r>
          </a:p>
        </p:txBody>
      </p:sp>
      <p:sp>
        <p:nvSpPr>
          <p:cNvPr id="15363" name="Content Placeholder 2">
            <a:extLst>
              <a:ext uri="{FF2B5EF4-FFF2-40B4-BE49-F238E27FC236}">
                <a16:creationId xmlns:a16="http://schemas.microsoft.com/office/drawing/2014/main" id="{88542E78-55C8-4799-A528-8828B2A7F68D}"/>
              </a:ext>
            </a:extLst>
          </p:cNvPr>
          <p:cNvSpPr>
            <a:spLocks noGrp="1"/>
          </p:cNvSpPr>
          <p:nvPr>
            <p:ph idx="1"/>
          </p:nvPr>
        </p:nvSpPr>
        <p:spPr>
          <a:xfrm>
            <a:off x="457200" y="1882775"/>
            <a:ext cx="8229600" cy="4572000"/>
          </a:xfrm>
        </p:spPr>
        <p:txBody>
          <a:bodyPr/>
          <a:lstStyle/>
          <a:p>
            <a:r>
              <a:rPr lang="sl-SI" altLang="sl-SI" sz="1600"/>
              <a:t>FREDERIC JOLIOT – CURIE(1900-1958) – Francoski fizik;skupaj z ženo Irene sta leta 1934 izdelala prvi umetni radioaktivni izotop</a:t>
            </a:r>
          </a:p>
          <a:p>
            <a:endParaRPr lang="sl-SI" altLang="sl-SI" sz="1600"/>
          </a:p>
        </p:txBody>
      </p:sp>
      <p:pic>
        <p:nvPicPr>
          <p:cNvPr id="15364" name="Picture 2" descr="C:\Documents and Settings\Uporabnik\Desktop\ifjc-b.jpg">
            <a:extLst>
              <a:ext uri="{FF2B5EF4-FFF2-40B4-BE49-F238E27FC236}">
                <a16:creationId xmlns:a16="http://schemas.microsoft.com/office/drawing/2014/main" id="{101AB0CC-8DFA-4447-A7A3-58D847A18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00313"/>
            <a:ext cx="23812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C:\Documents and Settings\Uporabnik\Desktop\curie.jpg">
            <a:extLst>
              <a:ext uri="{FF2B5EF4-FFF2-40B4-BE49-F238E27FC236}">
                <a16:creationId xmlns:a16="http://schemas.microsoft.com/office/drawing/2014/main" id="{C192F9DF-C5B1-4C61-9697-008E50A1D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786063"/>
            <a:ext cx="3097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C:\Documents and Settings\Uporabnik\Desktop\joliot-curie_irene_frederic_working_photo.jpg">
            <a:extLst>
              <a:ext uri="{FF2B5EF4-FFF2-40B4-BE49-F238E27FC236}">
                <a16:creationId xmlns:a16="http://schemas.microsoft.com/office/drawing/2014/main" id="{E3F92D33-9AFD-45E7-8E3A-156FAA3E5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387850"/>
            <a:ext cx="335756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DC42-B11B-4405-90E8-E37C553AF8EF}"/>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NARAVOSLOVJE</a:t>
            </a:r>
          </a:p>
        </p:txBody>
      </p:sp>
      <p:sp>
        <p:nvSpPr>
          <p:cNvPr id="16387" name="Content Placeholder 2">
            <a:extLst>
              <a:ext uri="{FF2B5EF4-FFF2-40B4-BE49-F238E27FC236}">
                <a16:creationId xmlns:a16="http://schemas.microsoft.com/office/drawing/2014/main" id="{9CEDA4BD-AC29-47B7-A373-835C79C54299}"/>
              </a:ext>
            </a:extLst>
          </p:cNvPr>
          <p:cNvSpPr>
            <a:spLocks noGrp="1"/>
          </p:cNvSpPr>
          <p:nvPr>
            <p:ph idx="1"/>
          </p:nvPr>
        </p:nvSpPr>
        <p:spPr>
          <a:xfrm>
            <a:off x="457200" y="1882775"/>
            <a:ext cx="8229600" cy="4572000"/>
          </a:xfrm>
        </p:spPr>
        <p:txBody>
          <a:bodyPr/>
          <a:lstStyle/>
          <a:p>
            <a:r>
              <a:rPr lang="sl-SI" altLang="sl-SI" sz="1800"/>
              <a:t>Glenn Theodore Seaborg(rojen 1912) – Ameriški kemik;leta 1941 je soodkril plutonij, pozneje pa še nekatere druge radioaktivne elemente</a:t>
            </a:r>
          </a:p>
          <a:p>
            <a:endParaRPr lang="sl-SI" altLang="sl-SI" sz="1800"/>
          </a:p>
        </p:txBody>
      </p:sp>
      <p:pic>
        <p:nvPicPr>
          <p:cNvPr id="16388" name="Picture 2" descr="C:\Documents and Settings\Uporabnik\Desktop\seaborg.jpg">
            <a:extLst>
              <a:ext uri="{FF2B5EF4-FFF2-40B4-BE49-F238E27FC236}">
                <a16:creationId xmlns:a16="http://schemas.microsoft.com/office/drawing/2014/main" id="{423E3C66-02ED-4EFC-88D7-41A6BDFD1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000375"/>
            <a:ext cx="194786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C:\Documents and Settings\Uporabnik\Desktop\chfa_04_img0826.jpg">
            <a:extLst>
              <a:ext uri="{FF2B5EF4-FFF2-40B4-BE49-F238E27FC236}">
                <a16:creationId xmlns:a16="http://schemas.microsoft.com/office/drawing/2014/main" id="{DC5B5A18-B6EC-478E-AACD-3E81BA712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571750"/>
            <a:ext cx="3479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C:\Documents and Settings\Uporabnik\Desktop\s9s.JPG">
            <a:extLst>
              <a:ext uri="{FF2B5EF4-FFF2-40B4-BE49-F238E27FC236}">
                <a16:creationId xmlns:a16="http://schemas.microsoft.com/office/drawing/2014/main" id="{77FD3AEC-DD62-4E08-8AB6-88E1F46ED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8577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C:\Documents and Settings\Uporabnik\Desktop\300px-Seaborg_Lab_Portrait.jpg">
            <a:extLst>
              <a:ext uri="{FF2B5EF4-FFF2-40B4-BE49-F238E27FC236}">
                <a16:creationId xmlns:a16="http://schemas.microsoft.com/office/drawing/2014/main" id="{E2827769-8B2C-4AAC-B3F8-59C7B1656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388620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E3C8-D2A9-464A-AC72-FED6FAAD1030}"/>
              </a:ext>
            </a:extLst>
          </p:cNvPr>
          <p:cNvSpPr>
            <a:spLocks noGrp="1"/>
          </p:cNvSpPr>
          <p:nvPr>
            <p:ph type="title"/>
          </p:nvPr>
        </p:nvSpPr>
        <p:spPr/>
        <p:txBody>
          <a:bodyPr>
            <a:noAutofit/>
          </a:bodyPr>
          <a:lstStyle/>
          <a:p>
            <a:pPr marL="484632" indent="0" algn="ctr" fontAlgn="auto">
              <a:spcAft>
                <a:spcPts val="0"/>
              </a:spcAft>
              <a:defRPr/>
            </a:pPr>
            <a:r>
              <a:rPr lang="sl-SI" sz="3800" dirty="0">
                <a:solidFill>
                  <a:schemeClr val="accent1">
                    <a:tint val="83000"/>
                    <a:satMod val="150000"/>
                  </a:schemeClr>
                </a:solidFill>
              </a:rPr>
              <a:t>RAZVOJ NARAVOSLOVNIH IN DRUŽBOSLOVNIH ZNANOSTI - DRUŽBOSLOVJE</a:t>
            </a:r>
          </a:p>
        </p:txBody>
      </p:sp>
      <p:sp>
        <p:nvSpPr>
          <p:cNvPr id="17411" name="Content Placeholder 2">
            <a:extLst>
              <a:ext uri="{FF2B5EF4-FFF2-40B4-BE49-F238E27FC236}">
                <a16:creationId xmlns:a16="http://schemas.microsoft.com/office/drawing/2014/main" id="{147510A1-57F4-4866-8641-AEA17EB2FB70}"/>
              </a:ext>
            </a:extLst>
          </p:cNvPr>
          <p:cNvSpPr>
            <a:spLocks noGrp="1"/>
          </p:cNvSpPr>
          <p:nvPr>
            <p:ph idx="1"/>
          </p:nvPr>
        </p:nvSpPr>
        <p:spPr>
          <a:xfrm>
            <a:off x="457200" y="1882775"/>
            <a:ext cx="8229600" cy="4572000"/>
          </a:xfrm>
        </p:spPr>
        <p:txBody>
          <a:bodyPr/>
          <a:lstStyle/>
          <a:p>
            <a:r>
              <a:rPr lang="sl-SI" altLang="sl-SI" sz="1800"/>
              <a:t>OSWALD SPENGLER(1880-1936) – Nemški filozof;leta 1918 je objavil Zaton Zahode, v katerem je dokazoval, da zahodna civilizacija ni več ustvarjalna in da posveča skrb le še materialnim dobrinam</a:t>
            </a:r>
          </a:p>
          <a:p>
            <a:endParaRPr lang="sl-SI" altLang="sl-SI" sz="1800"/>
          </a:p>
        </p:txBody>
      </p:sp>
      <p:pic>
        <p:nvPicPr>
          <p:cNvPr id="17412" name="Picture 2" descr="C:\Documents and Settings\Uporabnik\Desktop\spengler.jpg">
            <a:extLst>
              <a:ext uri="{FF2B5EF4-FFF2-40B4-BE49-F238E27FC236}">
                <a16:creationId xmlns:a16="http://schemas.microsoft.com/office/drawing/2014/main" id="{6B0C14CD-2E2A-4A42-A727-B42CFCCEB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3000375"/>
            <a:ext cx="230346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Documents and Settings\Uporabnik\Desktop\302e.jpg">
            <a:extLst>
              <a:ext uri="{FF2B5EF4-FFF2-40B4-BE49-F238E27FC236}">
                <a16:creationId xmlns:a16="http://schemas.microsoft.com/office/drawing/2014/main" id="{C7CB8AAF-1CB9-4CAE-8D01-0C012B51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1813"/>
            <a:ext cx="231616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Documents and Settings\Uporabnik\Desktop\a_spengler_oswald_gb.jpg">
            <a:extLst>
              <a:ext uri="{FF2B5EF4-FFF2-40B4-BE49-F238E27FC236}">
                <a16:creationId xmlns:a16="http://schemas.microsoft.com/office/drawing/2014/main" id="{AF5948F6-3FB9-44E6-9E1D-96A26DA53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3571875"/>
            <a:ext cx="228758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C:\Documents and Settings\Uporabnik\Desktop\0195066340.01.LZZZZZZZ.jpg">
            <a:extLst>
              <a:ext uri="{FF2B5EF4-FFF2-40B4-BE49-F238E27FC236}">
                <a16:creationId xmlns:a16="http://schemas.microsoft.com/office/drawing/2014/main" id="{182D904B-EE1D-453A-BE51-EB6DBCCC6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143250"/>
            <a:ext cx="2135188"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1176</Words>
  <Application>Microsoft Office PowerPoint</Application>
  <PresentationFormat>On-screen Show (4:3)</PresentationFormat>
  <Paragraphs>146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Verdana</vt:lpstr>
      <vt:lpstr>Wingdings 2</vt:lpstr>
      <vt:lpstr>Verve</vt:lpstr>
      <vt:lpstr>ZNANSTVENO-TEHNIČNI IN KULTURNI RAZVOJ </vt:lpstr>
      <vt:lpstr>ZNANSTVENO-TEHNIČNI IN KULTURNI RAZVOJ</vt:lpstr>
      <vt:lpstr>ZNANOST IN TEHNIKA</vt:lpstr>
      <vt:lpstr>RAZVOJ NARAVOSLOVNIH IN DRUŽBOSLOVNIH ZNANOSTI - NARAVOSLOVJE</vt:lpstr>
      <vt:lpstr>RAZVOJ NARAVOSLOVNIH IN DRUŽBOSLOVNIH ZNANOSTI - NARAVOSLOVJE</vt:lpstr>
      <vt:lpstr>RAZVOJ NARAVOSLOVNIH IN DRUŽBOSLOVNIH ZNANOSTI - NARAVOSLOVJE</vt:lpstr>
      <vt:lpstr>RAZVOJ NARAVOSLOVNIH IN DRUŽBOSLOVNIH  ZNANOSTI - NARAVOSLOVJE</vt:lpstr>
      <vt:lpstr>RAZVOJ NARAVOSLOVNIH IN DRUŽBOSLOVNIH  ZNANOSTI - NARAVOSLOVJE</vt:lpstr>
      <vt:lpstr>RAZVOJ NARAVOSLOVNIH IN DRUŽBOSLOVNIH ZNANOSTI - DRUŽBOSLOVJE</vt:lpstr>
      <vt:lpstr>RAZVOJ NARAVOSLOVNIH IN DRUŽBOSLOVNIH ZNANOSTI - DRUŽBOSLOVJE</vt:lpstr>
      <vt:lpstr>RAZVOJ NARAVOSLOVNIH IN DRUŽBOSLOVNIH ZNANOSTI - DRUŽBOSLOVJE</vt:lpstr>
      <vt:lpstr>RAZVOJ NARAVOSLOVNIH IN DRUŽBOSLOVNIH ZNANOSTI - DRUŽBOSLOVJE</vt:lpstr>
      <vt:lpstr>NAPREDEK V TEHNIKI - LETALO</vt:lpstr>
      <vt:lpstr>NAPREDEK V TEHNIKI - LETALO</vt:lpstr>
      <vt:lpstr>NAPREDEK V TEHNIKI - TRAKTOR</vt:lpstr>
      <vt:lpstr>NAPREDEK V TEHNIKI - RADIO</vt:lpstr>
      <vt:lpstr>NAPREDEK V TEHNIKI - TELEVIZIJA</vt:lpstr>
      <vt:lpstr>NAPREDEK V TEHNIKI – JEDRSKA ENERGIJA</vt:lpstr>
      <vt:lpstr>NAPREDEK V TEHNIKI – JEDRSKA ENERGIJA</vt:lpstr>
      <vt:lpstr>UMETNOST</vt:lpstr>
      <vt:lpstr>UMETNOST - KNJIŽEVNOST</vt:lpstr>
      <vt:lpstr>UMETNOST - KNJIŽEVNOST</vt:lpstr>
      <vt:lpstr>UMETNOST - KNJIŽEVNOST</vt:lpstr>
      <vt:lpstr>UMETNOST - KNJIŽEVNOST</vt:lpstr>
      <vt:lpstr>UMETNOST – LIKOVNA UMETNOST</vt:lpstr>
      <vt:lpstr>UMETNOST – LIKOVNA UMETNOST</vt:lpstr>
      <vt:lpstr>UMETNOST – LIKOVNA UMETNOST</vt:lpstr>
      <vt:lpstr>UMETNOST – LIKOVNA UMETNOST</vt:lpstr>
      <vt:lpstr>PABLO PICASSO</vt:lpstr>
      <vt:lpstr>UMETNOST – LIKOVNA UMETNOST</vt:lpstr>
      <vt:lpstr>ANTONI GAUDI</vt:lpstr>
      <vt:lpstr>UMETNOST - FILM</vt:lpstr>
      <vt:lpstr>UMETNOST - FILM</vt:lpstr>
      <vt:lpstr>CHARLIE CHAPLIN</vt:lpstr>
      <vt:lpstr>UMETNOST - GLASBA</vt:lpstr>
      <vt:lpstr>UMETNOST - GLASBA</vt:lpstr>
      <vt:lpstr>UMETNOST - GLASBA</vt:lpstr>
      <vt:lpstr>ZNANSTVENO-TEHNIČNI IN KULTURNI RAZVOJ</vt:lpstr>
      <vt:lpstr>POJMI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2019-06-03T09:17:14Z</dcterms:created>
  <dcterms:modified xsi:type="dcterms:W3CDTF">2019-06-03T09:17:15Z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