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CC33"/>
    <a:srgbClr val="0000FF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154" d="100"/>
          <a:sy n="154" d="100"/>
        </p:scale>
        <p:origin x="4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852C2EF3-6EF4-42E0-A7E0-137FF9A78791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7" name="Freeform 3">
              <a:extLst>
                <a:ext uri="{FF2B5EF4-FFF2-40B4-BE49-F238E27FC236}">
                  <a16:creationId xmlns:a16="http://schemas.microsoft.com/office/drawing/2014/main" id="{BA5C77E7-6C0E-4D2F-B198-4D0925B94B0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03D814FA-18BF-40A0-BCD7-678CA4E3EE5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9" name="Freeform 5">
              <a:extLst>
                <a:ext uri="{FF2B5EF4-FFF2-40B4-BE49-F238E27FC236}">
                  <a16:creationId xmlns:a16="http://schemas.microsoft.com/office/drawing/2014/main" id="{3D601F0B-D917-4188-BFC1-22F7FDC43B2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0" name="Freeform 6">
              <a:extLst>
                <a:ext uri="{FF2B5EF4-FFF2-40B4-BE49-F238E27FC236}">
                  <a16:creationId xmlns:a16="http://schemas.microsoft.com/office/drawing/2014/main" id="{706AC30C-BF2E-4D6D-B5EF-B9CEB1D7C03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1" name="Freeform 7">
              <a:extLst>
                <a:ext uri="{FF2B5EF4-FFF2-40B4-BE49-F238E27FC236}">
                  <a16:creationId xmlns:a16="http://schemas.microsoft.com/office/drawing/2014/main" id="{E8A6F03D-CED4-4DCA-B2C7-41D31B6592A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2" name="Freeform 8">
              <a:extLst>
                <a:ext uri="{FF2B5EF4-FFF2-40B4-BE49-F238E27FC236}">
                  <a16:creationId xmlns:a16="http://schemas.microsoft.com/office/drawing/2014/main" id="{F69603DC-C573-4FCC-A30A-B0F4C190887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153" name="Rectangle 9">
            <a:extLst>
              <a:ext uri="{FF2B5EF4-FFF2-40B4-BE49-F238E27FC236}">
                <a16:creationId xmlns:a16="http://schemas.microsoft.com/office/drawing/2014/main" id="{000EEF32-F702-433F-BD3A-4D672C39155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0C3B010F-894E-40E3-B1C7-1E36422759B9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C75A108A-1A9C-4027-9338-8F954D4051C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5EE0EE20-12C8-48E6-93ED-649881C21A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8A214736-10A0-454E-BBCB-8D90B95BBA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7D5B1A-9E65-4B45-AA4B-42C1506501B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9D350-37B1-4E0B-BF62-13123AA07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DAFC9-7134-4005-8606-12ED45C9E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F277B-3076-4D1F-B4AD-013D363B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81AD5-7E06-4DF3-8EEC-500B57CE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B155-B172-4F9F-AE47-2B14D27B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D359E-712D-48B9-8087-2F1BA1B35B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4643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AAF8B-AACF-4316-AED4-A9BE4F94D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5197D-268E-4459-BA98-3646D3009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2C054-F447-4867-BA61-9BF9CA3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FDEF8-99AE-4698-88DF-7E9C895B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76728-98F1-40A7-9609-CBD0F3C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7B307-0B4A-43EA-B055-D4C930F551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5736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B57C62-4C0A-46BE-A819-CECAD62BAD1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D3262-BAAF-4EB6-BD98-089762F5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E3A10-DBC6-455D-8346-FB85D172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58A33-4942-469B-A4F0-CB57CBB98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2AF58BCB-D527-4404-BD48-F835FB626F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7794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C7A2-20C2-4547-BBAA-59212E4B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36F4-89CE-4A8F-9F6E-B53545B0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3201A-83D9-495F-AA5F-3BA47F15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576C4-3F38-4A78-BBFF-F5611228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EA34B-E7CE-46D7-B2C3-6D35A78A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30A9A-3AF3-4B00-8916-01E735DA57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548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D918-17BB-401A-87AE-D8AE1BA9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A6172-9172-4876-98CE-EE2D8F97B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6E23-5872-4FDC-A13F-3D9F5950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3CD03-84BD-486C-84CE-38E6E069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350F1-1326-4D2A-9347-087F4379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3DCB0-C022-4D54-89BD-3785EF4C36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249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6A6E0-ED31-43C9-8EB2-B8021F71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FF79-B6DB-4626-9181-EBDD9277A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B6A66-CC04-4593-8916-F94A6076D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01825-86BB-4E43-B134-E08BFA94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52C2C-F7D2-45FB-8765-6AA383ADE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4B6C5-6332-4A34-BDA3-EBAB3F76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31DEB-B073-4681-A208-8EF113D3DA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125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C4F22-A691-49C8-8541-3FC4B01AD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EEDD0-DA7A-4C58-A4A9-A06651F8C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A544E-B2BF-4B39-8FD6-E4E9D6D70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BD159-99E5-4890-B888-D78F4322F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DA51F-4AAD-49BC-A363-F38EECAA7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8D7EBA-88D2-4711-B2FB-BBD67CF0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03928-FD7F-457C-B08A-8CB4B045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22A0CB-0109-4EE1-8F5B-24E8FAF9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AA383-8E6F-4876-B478-E509B5B2E6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785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BD1BC-C8B4-4E8D-91E5-C3E7E711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EE5BF6-4DB5-4EA2-838F-7375759FD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F3D82-06F7-4146-AEA4-C4AAE860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2F888-0C95-4523-BE34-5E8571DC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09E65-FEA8-4991-BDFF-EB68F00286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78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76744-6611-401A-8878-1AE61AF4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CD7161-E2EA-4AAC-9170-19A114B8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15E3C-87D6-4601-8D21-4D5C16CC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5F78B-F528-436B-B945-A0225143ED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226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283B9-7F5D-4855-A8F4-71138531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D5D58-1923-4F73-9A36-0BD4FFC04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1E9F1-8DB6-4F31-AD1D-1EF51F442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701CD-9F53-4515-8B84-0B6066C4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9A348-9A2D-488E-90AE-79BE46BC1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98ADB-F4DD-458A-83B0-87748F08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7C7AC-9E41-48E1-AAEE-AD6B984E44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265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E3239-CBC4-4735-9858-C5E8D1A2F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2A25DB-4297-4367-95EF-D4A6702F2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18A642-B8A2-4CC7-ACBC-24E11C744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FF4E9-0272-4E82-A329-C077DF25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8C855-C479-45AF-9960-B258401D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ECF18-CE0E-4A34-A804-536F2088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FB2E4-69BD-4662-984C-CBB7C7357E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071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2B59C596-80FE-43F8-B0F1-A8FCE513AB3A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E6E45942-43BB-44A1-9FFA-5B2672C05EB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9F6840E0-C0C0-45F5-BA63-566C2FF7B3C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1F21ADA9-8469-4C8D-9B52-4FA333CD2B9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6E863A32-6C2D-4C5C-BF76-BBC43D94DBC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9BCF941C-118F-4B40-A97E-5B7B361AF00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B2AA6F80-2680-4782-8655-94A5044255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F21970E5-226A-4A8D-BD19-FA08F55CD50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241F6DE4-B2E9-44BF-88E0-A8E74132EC3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131" name="Rectangle 11">
            <a:extLst>
              <a:ext uri="{FF2B5EF4-FFF2-40B4-BE49-F238E27FC236}">
                <a16:creationId xmlns:a16="http://schemas.microsoft.com/office/drawing/2014/main" id="{81A366C5-4313-4378-80DD-9B9B10CB44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A7E2DE59-2163-47EE-B6FB-53546BDC84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29ECD7C8-C40F-4EF7-AF8A-1485F3643E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D8D6B595-D779-40C9-B082-9E00A1C80DE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BAEDFD87-1883-4FB8-A2FC-337C3CE886B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96249354-4013-4A5A-8405-6EE55226EFE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jubljana.si/" TargetMode="External"/><Relationship Id="rId2" Type="http://schemas.openxmlformats.org/officeDocument/2006/relationships/hyperlink" Target="http://www.sl.wikipedi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rhitekturni-vodnik.org/" TargetMode="External"/><Relationship Id="rId4" Type="http://schemas.openxmlformats.org/officeDocument/2006/relationships/hyperlink" Target="http://www.images.google.s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5F0F2C4-AB20-44B4-A65E-F856A40DD9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    </a:t>
            </a:r>
            <a:r>
              <a:rPr lang="sl-SI" altLang="sl-SI" sz="72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EMONA</a:t>
            </a:r>
            <a:r>
              <a:rPr lang="sl-SI" altLang="sl-SI" sz="2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sl-SI" altLang="sl-SI" sz="2800">
                <a:latin typeface="Comic Sans MS" panose="030F0702030302020204" pitchFamily="66" charset="0"/>
              </a:rPr>
              <a:t> </a:t>
            </a:r>
            <a:br>
              <a:rPr lang="sl-SI" altLang="sl-SI" sz="2800">
                <a:latin typeface="Comic Sans MS" panose="030F0702030302020204" pitchFamily="66" charset="0"/>
              </a:rPr>
            </a:br>
            <a:r>
              <a:rPr lang="sl-SI" altLang="sl-SI" sz="2800">
                <a:latin typeface="Comic Sans MS" panose="030F0702030302020204" pitchFamily="66" charset="0"/>
              </a:rPr>
              <a:t>      </a:t>
            </a:r>
            <a:r>
              <a:rPr lang="sl-SI" altLang="sl-SI" sz="28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(Colonia Iulia Aemona)</a:t>
            </a:r>
            <a:endParaRPr lang="sl-SI" altLang="sl-SI" sz="480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2253B4B-A4CF-4B60-947A-5555BCA475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781800" cy="2895600"/>
          </a:xfrm>
        </p:spPr>
        <p:txBody>
          <a:bodyPr/>
          <a:lstStyle/>
          <a:p>
            <a:r>
              <a:rPr lang="sl-SI" altLang="sl-SI" dirty="0"/>
              <a:t>   </a:t>
            </a:r>
          </a:p>
          <a:p>
            <a:endParaRPr lang="sl-SI" altLang="sl-SI" dirty="0"/>
          </a:p>
          <a:p>
            <a:r>
              <a:rPr lang="sl-SI" altLang="sl-SI">
                <a:latin typeface="Comic Sans MS" panose="030F0702030302020204" pitchFamily="66" charset="0"/>
              </a:rPr>
              <a:t> </a:t>
            </a:r>
            <a:endParaRPr lang="sl-SI" altLang="sl-SI" sz="24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8E0A411-9860-44FC-816E-08EB6AA9BD5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         VIRI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6EC1C07-AF8D-4C47-8DF9-A398B84AFDC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 b="1">
                <a:latin typeface="Comic Sans MS" panose="030F0702030302020204" pitchFamily="66" charset="0"/>
                <a:hlinkClick r:id="rId2"/>
              </a:rPr>
              <a:t>www.sl.wikipedia.org</a:t>
            </a:r>
            <a:endParaRPr lang="sl-SI" altLang="sl-SI" sz="2800" b="1">
              <a:latin typeface="Comic Sans MS" panose="030F0702030302020204" pitchFamily="66" charset="0"/>
            </a:endParaRPr>
          </a:p>
          <a:p>
            <a:r>
              <a:rPr lang="sl-SI" altLang="sl-SI" sz="2800" b="1">
                <a:latin typeface="Comic Sans MS" panose="030F0702030302020204" pitchFamily="66" charset="0"/>
                <a:hlinkClick r:id="rId3"/>
              </a:rPr>
              <a:t>www.ljubljana.si</a:t>
            </a:r>
            <a:endParaRPr lang="sl-SI" altLang="sl-SI" sz="2800" b="1">
              <a:latin typeface="Comic Sans MS" panose="030F0702030302020204" pitchFamily="66" charset="0"/>
            </a:endParaRPr>
          </a:p>
          <a:p>
            <a:r>
              <a:rPr lang="sl-SI" altLang="sl-SI" sz="2800" b="1">
                <a:latin typeface="Comic Sans MS" panose="030F0702030302020204" pitchFamily="66" charset="0"/>
                <a:hlinkClick r:id="rId4"/>
              </a:rPr>
              <a:t>www.images.google.si</a:t>
            </a:r>
            <a:endParaRPr lang="sl-SI" altLang="sl-SI" sz="2800" b="1">
              <a:latin typeface="Comic Sans MS" panose="030F0702030302020204" pitchFamily="66" charset="0"/>
            </a:endParaRPr>
          </a:p>
          <a:p>
            <a:r>
              <a:rPr lang="sl-SI" altLang="sl-SI" sz="2800" b="1">
                <a:latin typeface="Comic Sans MS" panose="030F0702030302020204" pitchFamily="66" charset="0"/>
                <a:hlinkClick r:id="rId5"/>
              </a:rPr>
              <a:t>www.arhitekturni-vodnik.org</a:t>
            </a:r>
            <a:endParaRPr lang="sl-SI" altLang="sl-SI" sz="2800" b="1">
              <a:latin typeface="Comic Sans MS" panose="030F0702030302020204" pitchFamily="66" charset="0"/>
            </a:endParaRPr>
          </a:p>
          <a:p>
            <a:r>
              <a:rPr lang="sl-SI" altLang="sl-SI" sz="2800" b="1">
                <a:latin typeface="Comic Sans MS" panose="030F0702030302020204" pitchFamily="66" charset="0"/>
              </a:rPr>
              <a:t>.....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2B5259F-9F32-40F5-8CED-396C84100DF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1431925"/>
          </a:xfrm>
          <a:noFill/>
          <a:ln/>
        </p:spPr>
        <p:txBody>
          <a:bodyPr/>
          <a:lstStyle/>
          <a:p>
            <a:r>
              <a:rPr lang="sl-SI" altLang="sl-SI" sz="36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Nastanek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06E6CFC-CAA8-48AF-92E4-7099C92A005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628775"/>
            <a:ext cx="8377237" cy="48958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Nastanek  sega v čas rimskega vojaškega prodora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na Balkan. Kot rimsko civilno mesto je bila Emona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Ustanovljena z odlokom  cesarja Tiberija leta</a:t>
            </a:r>
            <a:r>
              <a:rPr lang="sl-SI" altLang="sl-SI" sz="2800" b="1">
                <a:latin typeface="Comic Sans MS" panose="030F0702030302020204" pitchFamily="66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14 n.š.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>
              <a:latin typeface="Comic Sans MS" panose="030F0702030302020204" pitchFamily="66" charset="0"/>
            </a:endParaRPr>
          </a:p>
        </p:txBody>
      </p:sp>
      <p:pic>
        <p:nvPicPr>
          <p:cNvPr id="3079" name="Picture 7" descr="fmpgtmp_dpaknt">
            <a:extLst>
              <a:ext uri="{FF2B5EF4-FFF2-40B4-BE49-F238E27FC236}">
                <a16:creationId xmlns:a16="http://schemas.microsoft.com/office/drawing/2014/main" id="{6E9FFC59-0B1C-4CE4-95AB-F814E3ECC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500438"/>
            <a:ext cx="4033838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186614A-2FE7-4277-9F78-8EAD9D9C7DE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39750" y="260350"/>
            <a:ext cx="8385175" cy="1431925"/>
          </a:xfrm>
        </p:spPr>
        <p:txBody>
          <a:bodyPr/>
          <a:lstStyle/>
          <a:p>
            <a:r>
              <a:rPr lang="sl-SI" altLang="sl-SI" sz="4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Tlorisna podoba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9D428BA-C8A5-4D28-9AC0-B9EC50B3687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700213"/>
            <a:ext cx="7993063" cy="43926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Med leti 14 in 15 našega štetja je bila Emona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Obdana z obzidjem pravokotne oblike v meri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430× 540m. Obzidje je v višino merilo od 6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do 8m, v širino pa 2,5 m. V njem so bila 4 glavna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Vrata in 26 obrambnih stolpov. Na severni in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zahodni strani obzidja je imela Emona dva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obrambna jarka, ki sta ju polnila potok izpod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Šišenskega hriba in potok izpod Tivolskega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gradu.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25952E09-842B-401A-8487-716F75FB5AA2}"/>
              </a:ext>
            </a:extLst>
          </p:cNvPr>
          <p:cNvSpPr>
            <a:spLocks noGrp="1" noRot="1" noChangeArrowheads="1"/>
          </p:cNvSpPr>
          <p:nvPr>
            <p:ph/>
          </p:nvPr>
        </p:nvSpPr>
        <p:spPr>
          <a:xfrm>
            <a:off x="611188" y="476250"/>
            <a:ext cx="8064500" cy="59769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Znotraj obrambnega zidu je bilo mesto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razdeljeno na pravokotne parcele, ki so jih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ločevale pravokotno sekajoče se ulice. Emona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je imela talno gretje in kanalizacijo. Imela je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forum s svetiščem. Emona verjetno ni presegla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10.000 prebivalcev</a:t>
            </a:r>
            <a:r>
              <a:rPr lang="sl-SI" altLang="sl-SI" sz="2800"/>
              <a:t>. </a:t>
            </a:r>
            <a:r>
              <a:rPr lang="sl-SI" altLang="sl-SI" sz="2800">
                <a:latin typeface="Comic Sans MS" panose="030F0702030302020204" pitchFamily="66" charset="0"/>
              </a:rPr>
              <a:t>Grobišča so bila zunaj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obzidja. Mrtve so na ta mesta začeli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pokopavati v Tiberijevem času. Emona je bila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predvsem trgovsko mesto, ki se je ukvarjalo z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 raznimi obrtmi. Prevladovali so bloki v katerih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je živelo več družin.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772023BD-20A5-4E5E-8456-191F4D5128DD}"/>
              </a:ext>
            </a:extLst>
          </p:cNvPr>
          <p:cNvSpPr>
            <a:spLocks noGrp="1" noRot="1" noChangeArrowheads="1"/>
          </p:cNvSpPr>
          <p:nvPr>
            <p:ph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3318" name="Picture 6" descr="emona-maketa">
            <a:extLst>
              <a:ext uri="{FF2B5EF4-FFF2-40B4-BE49-F238E27FC236}">
                <a16:creationId xmlns:a16="http://schemas.microsoft.com/office/drawing/2014/main" id="{7BE36D63-81BA-433B-816A-3D06490C0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8340725" cy="615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44E612D-D8F9-4394-9AE3-057CE787BF5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68313" y="549275"/>
            <a:ext cx="8385175" cy="1168400"/>
          </a:xfrm>
        </p:spPr>
        <p:txBody>
          <a:bodyPr/>
          <a:lstStyle/>
          <a:p>
            <a:r>
              <a:rPr lang="sl-SI" altLang="sl-SI" sz="36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Propad Emone in naselitev Slovanov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12087D9-51DD-464E-B4E4-1E77A32BD69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2033588"/>
            <a:ext cx="7777162" cy="40592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Leta 452 so jo porušili Huni z Atilo na čelu, v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času preseljevanja narodov pa je mesto za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dolga desetletja zagrnil somrak. Slovanski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predniki so v te kraje prišli ob koncu 6.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stoletja in začeli svojo naselbino graditi v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varnem zavetju grajskega griča. Postopoma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je začelo nastajati srednjeveško mesto</a:t>
            </a:r>
            <a:r>
              <a:rPr lang="sl-SI" altLang="sl-SI"/>
              <a:t>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A1C75D9-3ADC-4909-8635-773AC0E9B3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385175" cy="1431925"/>
          </a:xfrm>
        </p:spPr>
        <p:txBody>
          <a:bodyPr/>
          <a:lstStyle/>
          <a:p>
            <a:r>
              <a:rPr lang="sl-SI" altLang="sl-SI" sz="3200">
                <a:latin typeface="Comic Sans MS" panose="030F0702030302020204" pitchFamily="66" charset="0"/>
              </a:rPr>
              <a:t>  </a:t>
            </a:r>
            <a:r>
              <a:rPr lang="sl-SI" altLang="sl-SI" sz="32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Preostanki Emone v današnji Ljubljani</a:t>
            </a:r>
            <a:r>
              <a:rPr lang="sl-SI" altLang="sl-SI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91BF3B9-15EA-4914-A65B-5150F6BBCB9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916113"/>
            <a:ext cx="8424862" cy="41798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V današnji Ljubljani je še vedno veliko ostankov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Rimske Emone. Najbolj je ohranjeno južni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Obzidje tako imenovani Rimski zid. Še v 20.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stol. so uporabljali brezhibno rimski kanalizacijski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sistem. Eden znamenitejših rimskih ostankov je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Kipec, imenovan Emonček. Njegova kopija stoji v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parku Zvezda, kjer je bil nedaleč od tod izkopan.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>
            <a:extLst>
              <a:ext uri="{FF2B5EF4-FFF2-40B4-BE49-F238E27FC236}">
                <a16:creationId xmlns:a16="http://schemas.microsoft.com/office/drawing/2014/main" id="{ED395BB4-C778-43CB-A903-461E126E83DE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</a:p>
        </p:txBody>
      </p:sp>
      <p:pic>
        <p:nvPicPr>
          <p:cNvPr id="21514" name="Picture 10" descr="pictures%5CTB_attractions%5C1%5C2008%5CLjubljana_Rimski_zid_17645_166524">
            <a:extLst>
              <a:ext uri="{FF2B5EF4-FFF2-40B4-BE49-F238E27FC236}">
                <a16:creationId xmlns:a16="http://schemas.microsoft.com/office/drawing/2014/main" id="{698D52A6-7152-45AE-B435-E67A1B096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836613"/>
            <a:ext cx="7775575" cy="511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Splosno-zgod-emona1">
            <a:extLst>
              <a:ext uri="{FF2B5EF4-FFF2-40B4-BE49-F238E27FC236}">
                <a16:creationId xmlns:a16="http://schemas.microsoft.com/office/drawing/2014/main" id="{033D0B0B-1EED-4603-A262-6A785CD97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4813"/>
            <a:ext cx="3816350" cy="3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Splosno-zgod-emona3">
            <a:extLst>
              <a:ext uri="{FF2B5EF4-FFF2-40B4-BE49-F238E27FC236}">
                <a16:creationId xmlns:a16="http://schemas.microsoft.com/office/drawing/2014/main" id="{93BBBC12-1DF9-4901-8F23-C3AF293BB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284538"/>
            <a:ext cx="4762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Emona-4-razred">
            <a:extLst>
              <a:ext uri="{FF2B5EF4-FFF2-40B4-BE49-F238E27FC236}">
                <a16:creationId xmlns:a16="http://schemas.microsoft.com/office/drawing/2014/main" id="{A263BB34-35C9-4E4B-8FFC-A1A03A068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620713"/>
            <a:ext cx="3455988" cy="235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Plasti stekla">
  <a:themeElements>
    <a:clrScheme name="Plasti stekla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348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Comic Sans MS</vt:lpstr>
      <vt:lpstr>Wingdings</vt:lpstr>
      <vt:lpstr>Plasti stekla</vt:lpstr>
      <vt:lpstr>    EMONA         (Colonia Iulia Aemona)</vt:lpstr>
      <vt:lpstr> Nastanek </vt:lpstr>
      <vt:lpstr>Tlorisna podoba</vt:lpstr>
      <vt:lpstr>PowerPoint Presentation</vt:lpstr>
      <vt:lpstr>PowerPoint Presentation</vt:lpstr>
      <vt:lpstr>Propad Emone in naselitev Slovanov</vt:lpstr>
      <vt:lpstr>  Preostanki Emone v današnji Ljubljani </vt:lpstr>
      <vt:lpstr>PowerPoint Presentation</vt:lpstr>
      <vt:lpstr>PowerPoint Presentation</vt:lpstr>
      <vt:lpstr>               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2019-06-03T09:17:15Z</dcterms:created>
  <dcterms:modified xsi:type="dcterms:W3CDTF">2019-06-03T09:17:15Z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