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7" r:id="rId10"/>
    <p:sldId id="262" r:id="rId11"/>
    <p:sldId id="271" r:id="rId12"/>
    <p:sldId id="263" r:id="rId13"/>
    <p:sldId id="268" r:id="rId14"/>
    <p:sldId id="264" r:id="rId15"/>
    <p:sldId id="269" r:id="rId16"/>
    <p:sldId id="270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3A9DDC-C2B4-47A0-9ECD-6DB4560CC7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8DBA8E-6E4E-4C34-A5F1-1B43E0CAC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D03F7E-CF5B-4967-A721-953CE4FA5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773F8-D45D-4B24-81E7-216DA83C4B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210653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AB5FC3-E524-496E-83FD-6E2D15B30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C5F349-078B-45AF-9E4B-6CB4F4DC9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3A8BD-2B24-4B49-AA82-B8734964D2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C7188-7BE5-4E87-8C86-80FD715F6C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196438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363F92-3529-411D-8EC4-A5872646E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A0CA06-25D6-4833-B0F6-94CC0262B1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0F9B36-906E-4FF4-8BE8-36D99E6AC2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F28A4-0728-427A-8572-2FCA4AA0CD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3375462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C323AE-8F74-429D-86A1-4AB40DB538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A0355A-6B99-4F06-A0B5-E4FCA5F73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6F4594-FCEF-4D6D-9711-6110A14A4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C31FC-0C74-4A9D-9A4E-B74A7DD0C7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529893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921CF8-12B6-41DA-8080-94F0CCC58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951EBE-7C3B-41E5-8E19-9B0AB51134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C8E344-3289-48B6-B394-4FDAD1C29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A7C09-A019-4E54-9DDD-E665482566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609210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00EC52-6DCE-4CE0-9DD2-A2AF47CD6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AA4CFB-91E7-43B5-A256-BA9F20D01D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2DCAF9-E5A8-403D-AAAC-EDCBA0974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407AB-4404-44E1-A712-6CF340F8CE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7991965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1CDA34-7074-48FC-9AF4-02D2DD25DE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81E282-1FC1-441E-B8C3-288434A19E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4EBC00-EA91-4D90-9FB1-1317AA77D6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EB131-D958-45B6-BB1F-E45B23F8E3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32265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529EC5-35B6-44A6-87AD-719E540926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93BBF0-FAB0-4B12-B389-14F415EF52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0E3B6A-3EF3-4FF0-B507-496D88BE87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C0DDF-7073-49E6-8055-63EF36BC9C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524529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F0DB44-74DE-4C01-B336-7FDC5A64A3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C6213E-4882-4911-A8FA-0B4504E2A2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FFD4B8-3791-44F3-BDD1-63CBE25DC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3F501-D932-4287-9905-01FD495D20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01679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78C9E6-5FA1-4055-994D-14ADAB773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157BC9-8C04-45DB-AAE7-A583A2EC5F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DE6867-8B0C-4E22-B210-277D94F4A7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EE158-3DD5-48EB-9C89-99D96DD880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63809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A04544-2B80-4B7A-BE3D-BF3BB8399E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4C4778-81AA-4B2F-9DAA-969F788B1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E29889-E54D-40F8-A87B-216C23F68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95A09-77F0-4620-A32C-90AFBFA013A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274509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B8AA0-AFE5-453A-95F7-744DDBCCF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07FBFA-76C4-411A-A3A9-C8ED2D628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1537E8-6981-4735-AE8E-DCDBFE0D5F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F3192C5-BF7E-4882-AB01-BBC15DE574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DEDFF1-8007-4420-8411-B0C1BEEA3A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1EBD0E-650E-4CAD-BDBF-E959C850467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6D7603-B914-4396-BF5D-A9F08EDD33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GEOGRAFSKA “ODKRITJA”</a:t>
            </a:r>
            <a:br>
              <a:rPr lang="sl-SI" altLang="sl-SI"/>
            </a:br>
            <a:endParaRPr lang="sl-SI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52163FB-C84B-425A-BA8F-279946BE73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sl-SI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430F8C-45EA-46C1-952D-B6DA3B72A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Ostala odkritja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7531584-A594-4570-B9D2-BD3315BBB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400">
                <a:solidFill>
                  <a:srgbClr val="FF0000"/>
                </a:solidFill>
              </a:rPr>
              <a:t>Jacques Cartier</a:t>
            </a:r>
            <a:r>
              <a:rPr lang="sl-SI" altLang="sl-SI" sz="2400"/>
              <a:t> (Francoz) 1534 odkrival obalo Severne Amerike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>
                <a:solidFill>
                  <a:srgbClr val="FF0000"/>
                </a:solidFill>
              </a:rPr>
              <a:t>Niccolo dei Conti</a:t>
            </a:r>
            <a:r>
              <a:rPr lang="sl-SI" altLang="sl-SI" sz="2400"/>
              <a:t> (Italijan) 15. stoletje potoval iz Damaska po Perziji, Indiji in Indoneziji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>
                <a:solidFill>
                  <a:srgbClr val="FF0000"/>
                </a:solidFill>
              </a:rPr>
              <a:t>James Cook</a:t>
            </a:r>
            <a:r>
              <a:rPr lang="sl-SI" altLang="sl-SI" sz="2400"/>
              <a:t> (Anglež) 1770 pristal v zalivu Botany leta 1778 odkril Havaje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>
                <a:solidFill>
                  <a:srgbClr val="FF0000"/>
                </a:solidFill>
              </a:rPr>
              <a:t>Francis Drake</a:t>
            </a:r>
            <a:r>
              <a:rPr lang="sl-SI" altLang="sl-SI" sz="2400"/>
              <a:t> (Anglež) 1580 končal plovbo okoli sveta z jadrnico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>
                <a:solidFill>
                  <a:srgbClr val="FF0000"/>
                </a:solidFill>
              </a:rPr>
              <a:t>Abel Janszoon Tasman</a:t>
            </a:r>
            <a:r>
              <a:rPr lang="sl-SI" altLang="sl-SI" sz="2400"/>
              <a:t> (Nizozemec) 1642 dosegel Novo Zelandijo in Tasmanijo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>
                <a:solidFill>
                  <a:srgbClr val="FF0000"/>
                </a:solidFill>
              </a:rPr>
              <a:t>Amerigo Vespucci</a:t>
            </a:r>
            <a:r>
              <a:rPr lang="sl-SI" altLang="sl-SI" sz="2400"/>
              <a:t> (Italijan) 1501 raziskoval obalo Južne Amerike IME</a:t>
            </a:r>
          </a:p>
          <a:p>
            <a:pPr eaLnBrk="1" hangingPunct="1">
              <a:lnSpc>
                <a:spcPct val="90000"/>
              </a:lnSpc>
            </a:pPr>
            <a:endParaRPr lang="sl-SI" altLang="sl-SI" sz="240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FA7A304-280E-403A-982F-603D76DB7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2843213" cy="1143000"/>
          </a:xfrm>
        </p:spPr>
        <p:txBody>
          <a:bodyPr/>
          <a:lstStyle/>
          <a:p>
            <a:pPr eaLnBrk="1" hangingPunct="1"/>
            <a:r>
              <a:rPr lang="sl-SI" altLang="sl-SI"/>
              <a:t>Tasman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5957E32-CFF7-4C6E-A9C1-8C4C49111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Sporazum v Tordesillasu 1494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EF82104-A07A-4C8F-8175-8A7E34670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Španci in Portugalci si razdelijo ozemlja: 46°37' znotraj pripada Portugalski, zunaj pa Španiji: SPORAZUM V TORDESILLASU</a:t>
            </a:r>
          </a:p>
          <a:p>
            <a:pPr eaLnBrk="1" hangingPunct="1"/>
            <a:r>
              <a:rPr lang="sl-SI" altLang="sl-SI"/>
              <a:t>papež jim to mejo odobri in jim naloži nalogo, da morajo širiti krščanstvo</a:t>
            </a:r>
          </a:p>
          <a:p>
            <a:pPr eaLnBrk="1" hangingPunct="1"/>
            <a:r>
              <a:rPr lang="sl-SI" altLang="sl-SI">
                <a:solidFill>
                  <a:srgbClr val="FF0000"/>
                </a:solidFill>
              </a:rPr>
              <a:t>Kako se odzovejo ostale države?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85730CF-A633-4A7C-8B90-7819D0DE0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Pomen in posledice odkritij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1C3DFAE-5621-48D3-BAB1-1514C32A5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000"/>
              <a:t>Spremenilo se je človekovo gledanje na svet in njegov odnos do sveta.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000"/>
              <a:t>Spoznavanje različnih kultur in izmenjava načinov gospodarjenja in tehničnih pridobitev.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000"/>
              <a:t>Kruto ravnanje Evropejcev s staroselci in izumiranje prvotnega prebivalstva zaradi vojn, kazenskih pohodov, prisilnega dela in nalezljivih bolezni.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000"/>
              <a:t>Zasužnjevanje ljudi in izkoriščanje njihove cenene delovne sile, uvoz črnih sužnjev iz Zahodne Afrike (plantaže), v naslednjih 300 letih 20 milijonov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000"/>
              <a:t>Mešanje prebivalstva (nastanek mesticev, mulatov).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000"/>
              <a:t>Prenašanje bolezni (iz Evrope tifus, ošpice, koze, gripa, iz Amerike sifilis.).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000"/>
              <a:t>Nasilno pokristjanjevanje in nastanek »mešane vere« (domačini so stare običaje prilagodili zakramentom, namesto številnih božanstev častijo številne svetnike).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8B5E70D-F4B9-439B-94BA-71EF5C70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Izmenjava kulturnih rastlin in živali.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5F03C733-B73A-4900-A4E5-FD8FBDF69C8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400" b="1"/>
              <a:t>IZ AMERIKE V EVROPO a) </a:t>
            </a:r>
            <a:r>
              <a:rPr lang="sl-SI" altLang="sl-SI" sz="2400"/>
              <a:t>Puran, lama činčila </a:t>
            </a:r>
            <a:r>
              <a:rPr lang="sl-SI" altLang="sl-SI" sz="2400" b="1"/>
              <a:t>b) </a:t>
            </a:r>
            <a:r>
              <a:rPr lang="sl-SI" altLang="sl-SI" sz="2400"/>
              <a:t>Krompir, koruza, paprika, paradižnik,,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	kumare, fižol, kakao, vanilija, kavčuk, papaja, avokado, ananas,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400"/>
              <a:t>	tobak, orhideje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b="1"/>
              <a:t>c) </a:t>
            </a:r>
            <a:r>
              <a:rPr lang="sl-SI" altLang="sl-SI" sz="2400"/>
              <a:t>Kanu, viseča mreža, različna barvila</a:t>
            </a: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AD98427A-CB3B-4AD5-9ED8-F5473B8072B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400" b="1"/>
              <a:t>IZ EVROPE V AMERIKO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b="1"/>
              <a:t>a) </a:t>
            </a:r>
            <a:r>
              <a:rPr lang="sl-SI" altLang="sl-SI" sz="2400"/>
              <a:t>konj, osel, kokoš, prašič, miš, podgana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b="1"/>
              <a:t>b) </a:t>
            </a:r>
            <a:r>
              <a:rPr lang="sl-SI" altLang="sl-SI" sz="2400"/>
              <a:t>sladkorni trs, kava, banane, čaj, riž, pšenica, ječmen, rž, soja, leča, zelje, solata, špinača, peteršilj, bazilika, majaron, timijan, murva, lan, jabolka, hruške, pomaranče, limone, vrtnice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b="1"/>
              <a:t>c) </a:t>
            </a:r>
            <a:r>
              <a:rPr lang="sl-SI" altLang="sl-SI" sz="2400"/>
              <a:t>železo, obdelovanje stekla, smodnik</a:t>
            </a:r>
          </a:p>
          <a:p>
            <a:pPr eaLnBrk="1" hangingPunct="1">
              <a:lnSpc>
                <a:spcPct val="80000"/>
              </a:lnSpc>
            </a:pPr>
            <a:endParaRPr lang="sl-SI" altLang="sl-SI" sz="2400"/>
          </a:p>
          <a:p>
            <a:pPr eaLnBrk="1" hangingPunct="1">
              <a:lnSpc>
                <a:spcPct val="80000"/>
              </a:lnSpc>
            </a:pPr>
            <a:endParaRPr lang="sl-SI" altLang="sl-SI" sz="240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D58379B-E326-4993-9874-A491ED553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Posledice za Evropo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3483805-65F5-4B5F-937A-2077BE31D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400"/>
              <a:t>središče evropske trgovine se je iz Sredozemlja preneslo na Atlantik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/>
              <a:t>Španija in Portugalska sta postali začasno najpomembnejši gospodarski in politični sili sveta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/>
              <a:t>spremenila se je organizacija trgovine (uveljavljanje BORZE – prva v </a:t>
            </a:r>
            <a:r>
              <a:rPr lang="sl-SI" altLang="sl-SI" sz="2400" b="1"/>
              <a:t>Antwerpnu)</a:t>
            </a:r>
            <a:endParaRPr lang="sl-SI" altLang="sl-SI" sz="2400"/>
          </a:p>
          <a:p>
            <a:pPr eaLnBrk="1" hangingPunct="1">
              <a:lnSpc>
                <a:spcPct val="80000"/>
              </a:lnSpc>
            </a:pPr>
            <a:r>
              <a:rPr lang="sl-SI" altLang="sl-SI" sz="2400"/>
              <a:t>zaradi dotoka zlata in srebra je začela v evropskih državah padati vrednost denarju, to je povzročilo rast cen in gospodarske krize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/>
              <a:t>začeli so se selitveni tokovi evropskih naseljencev v nove dežele in na nove celine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/>
              <a:t>(sprva predvsem vojaki, obubožani plemiči, pustolovci, trgovci).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>
                <a:solidFill>
                  <a:srgbClr val="FF0000"/>
                </a:solidFill>
              </a:rPr>
              <a:t>Kaj pa Daljni vzhod?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B5A6376-29AB-4CEC-B53F-5D313EA15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Kaj so Evropejci vedeli o svetu 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F1715D9-48AD-4535-A77E-BA37736D0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800"/>
              <a:t>- ne/poznani svet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400"/>
              <a:t>malo poznali Indijo &amp; Kitajsko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400"/>
              <a:t>zelo malo poznali: Afriko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400"/>
              <a:t>druge celine neznane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400"/>
              <a:t>niso poznali celo S in V Evrope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z daljšimi potovanji se začne miselnost spreminjati znani beneški popotnik: Marco Polo (opisal Kitajsko)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Turki - grški izobraženci (14. in 15.stol.)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/>
              <a:t>antična dela (opisujejo raziskovanja drugih dežel) zanimanje za novi svet se poveča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953C9D9-3F44-488A-A16F-7B1EB9484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Vzroki geografskih odkritij: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97D0B2A-C96A-4EA0-B914-225A0CC09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želja po spoznavanju sveta </a:t>
            </a:r>
          </a:p>
          <a:p>
            <a:pPr eaLnBrk="1" hangingPunct="1"/>
            <a:r>
              <a:rPr lang="sl-SI" altLang="sl-SI"/>
              <a:t>gospodarski vzroki (Turki zaprejo Balkan &amp; Malo Azijo pot do </a:t>
            </a:r>
          </a:p>
          <a:p>
            <a:pPr eaLnBrk="1" hangingPunct="1"/>
            <a:r>
              <a:rPr lang="sl-SI" altLang="sl-SI"/>
              <a:t>vladarji podpirajo drage odprave; trgovci ponovno odprejo pot do Indije (zaslužek)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7C81857-D1CC-460F-86C5-537EE6D3A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Kaj omogoča odkritja?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43DF7E1-F07E-400E-BCF6-B54DC8DC7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400" b="1"/>
              <a:t>Spremenjen odnos do znanja: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širjenje spoznanj na evropskih univerzah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razmišljanje o različnih problemih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povečano zanimanje za naravo in družbo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razvoj naravoslovja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b="1"/>
              <a:t>Tehnična odkritja: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izpopolnitve kitajskih izumov (fini papir, tisk – Gutenberg)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tiskane knjige – hitro širjenje znanja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napredek vojaške tehnike (topovi, puške)</a:t>
            </a:r>
          </a:p>
          <a:p>
            <a:pPr lvl="1" eaLnBrk="1" hangingPunct="1">
              <a:lnSpc>
                <a:spcPct val="80000"/>
              </a:lnSpc>
            </a:pPr>
            <a:r>
              <a:rPr lang="sl-SI" altLang="sl-SI" sz="2000"/>
              <a:t>izpopolnjevanje izumov za merjenje razdalj, časa ter orientacijo v prostoru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/>
              <a:t>(</a:t>
            </a:r>
            <a:r>
              <a:rPr lang="sl-SI" altLang="sl-SI" sz="2400" b="1"/>
              <a:t>sekstant </a:t>
            </a:r>
            <a:r>
              <a:rPr lang="sl-SI" altLang="sl-SI" sz="2400"/>
              <a:t>– višina nebesnih teles nad obzorjem, </a:t>
            </a:r>
            <a:r>
              <a:rPr lang="sl-SI" altLang="sl-SI" sz="2400" b="1"/>
              <a:t>astrolab </a:t>
            </a:r>
            <a:r>
              <a:rPr lang="sl-SI" altLang="sl-SI" sz="2400"/>
              <a:t>– določanje položaja zvezd, </a:t>
            </a:r>
            <a:r>
              <a:rPr lang="sl-SI" altLang="sl-SI" sz="2400" b="1"/>
              <a:t>mehanična ura na vzvod </a:t>
            </a:r>
            <a:r>
              <a:rPr lang="sl-SI" altLang="sl-SI" sz="2400"/>
              <a:t>– merjenje časa, </a:t>
            </a:r>
            <a:r>
              <a:rPr lang="sl-SI" altLang="sl-SI" sz="2400" b="1"/>
              <a:t>kompas </a:t>
            </a:r>
            <a:r>
              <a:rPr lang="sl-SI" altLang="sl-SI" sz="2400"/>
              <a:t>strani neba, </a:t>
            </a:r>
            <a:r>
              <a:rPr lang="sl-SI" altLang="sl-SI" sz="2400" b="1"/>
              <a:t>kvadrant</a:t>
            </a:r>
            <a:r>
              <a:rPr lang="sl-SI" altLang="sl-SI" sz="2400"/>
              <a:t>, </a:t>
            </a:r>
            <a:r>
              <a:rPr lang="sl-SI" altLang="sl-SI" sz="2400" b="1"/>
              <a:t>križna letev</a:t>
            </a:r>
            <a:r>
              <a:rPr lang="sl-SI" altLang="sl-SI" sz="240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/>
              <a:t>Kaj mogočajo nove naprave?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8F458C-10C2-453E-8B2E-5C22DE258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Portugalska odkritja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4C10A07-C4B0-4804-A9D4-80E638BD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Henrik Pomorščak</a:t>
            </a:r>
            <a:r>
              <a:rPr lang="sl-SI" altLang="sl-SI" sz="2800"/>
              <a:t>: 15.st.,sin portugal.kralja, odkril Azore, Z Afriko:Beli&amp;Zeleni rt </a:t>
            </a:r>
            <a:r>
              <a:rPr lang="sl-SI" altLang="sl-SI" sz="2800">
                <a:sym typeface="Wingdings" panose="05000000000000000000" pitchFamily="2" charset="2"/>
              </a:rPr>
              <a:t></a:t>
            </a:r>
            <a:r>
              <a:rPr lang="sl-SI" altLang="sl-SI" sz="2800"/>
              <a:t>trgovina z črnimi sužnji (1441 na Portugal.)</a:t>
            </a:r>
          </a:p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Bartholomeo Diaz</a:t>
            </a:r>
            <a:r>
              <a:rPr lang="sl-SI" altLang="sl-SI" sz="2800"/>
              <a:t> : 1488, vihar ga odnese od J Afrike Rt dobrega upanja --&gt; pot v Indijski ocean</a:t>
            </a:r>
          </a:p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Vasco da Gama</a:t>
            </a:r>
            <a:r>
              <a:rPr lang="sl-SI" altLang="sl-SI" sz="2800"/>
              <a:t> : Portugalec, 1498 obplul Afriko, mimo Rta dobrega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/>
              <a:t>DOSEGEL INDIJO </a:t>
            </a:r>
          </a:p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Pedro Alvares Cabral</a:t>
            </a:r>
            <a:r>
              <a:rPr lang="sl-SI" altLang="sl-SI" sz="2800"/>
              <a:t>: 1500, pristal v Braziliji</a:t>
            </a:r>
          </a:p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Ferdinand Magellan</a:t>
            </a:r>
            <a:r>
              <a:rPr lang="sl-SI" altLang="sl-SI" sz="2800"/>
              <a:t> :1519 obpluje SVET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42D89DFD-686E-46D5-B21C-A3CEFD985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http://projekti.svarog.org/doba_odkritij/id5.htm</a:t>
            </a:r>
          </a:p>
        </p:txBody>
      </p:sp>
      <p:pic>
        <p:nvPicPr>
          <p:cNvPr id="7171" name="Picture 8" descr="02aef460">
            <a:extLst>
              <a:ext uri="{FF2B5EF4-FFF2-40B4-BE49-F238E27FC236}">
                <a16:creationId xmlns:a16="http://schemas.microsoft.com/office/drawing/2014/main" id="{E679F4CF-B714-42E1-9654-7A17EB13A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16113"/>
            <a:ext cx="312102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0" descr="03ec41e0">
            <a:extLst>
              <a:ext uri="{FF2B5EF4-FFF2-40B4-BE49-F238E27FC236}">
                <a16:creationId xmlns:a16="http://schemas.microsoft.com/office/drawing/2014/main" id="{3AA959FA-F609-4BFD-ADC1-BD38CB24D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84313"/>
            <a:ext cx="3208337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E356813-DADD-426E-BDF1-44D24B7AD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Portugalska odkritja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7542117-D8A8-4A7D-98F7-9491F3742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sl-SI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57CF919-2444-4299-AE9C-256A48E76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Španska odkritja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A3D157F-23C8-4FE9-B616-6216D60E6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Krištof Kolumb</a:t>
            </a:r>
            <a:r>
              <a:rPr lang="sl-SI" altLang="sl-SI" sz="2800"/>
              <a:t> (Italijan) 1492/93 pristal na Bahamih  odkril Kubo, kasneje Haiti, Male </a:t>
            </a:r>
            <a:br>
              <a:rPr lang="sl-SI" altLang="sl-SI" sz="2800"/>
            </a:br>
            <a:r>
              <a:rPr lang="sl-SI" altLang="sl-SI" sz="2800"/>
              <a:t>Antile, Jamajko, Portoriko in vzhodno obrežje Severne Amerike</a:t>
            </a:r>
          </a:p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Francisco Pizarro</a:t>
            </a:r>
            <a:r>
              <a:rPr lang="sl-SI" altLang="sl-SI" sz="2800"/>
              <a:t> prvi objadral SZ obalo Južne Amerike in leta 1535 osvojil kraljestvo Inkov</a:t>
            </a:r>
          </a:p>
          <a:p>
            <a:pPr eaLnBrk="1" hangingPunct="1"/>
            <a:r>
              <a:rPr lang="sl-SI" altLang="sl-SI" sz="2800">
                <a:solidFill>
                  <a:srgbClr val="FF0000"/>
                </a:solidFill>
              </a:rPr>
              <a:t>Hernando Cortez</a:t>
            </a:r>
            <a:r>
              <a:rPr lang="sl-SI" altLang="sl-SI" sz="2800"/>
              <a:t> 1521 zavzel državo Aztekov </a:t>
            </a:r>
            <a:br>
              <a:rPr lang="sl-SI" altLang="sl-SI" sz="2800"/>
            </a:br>
            <a:r>
              <a:rPr lang="sl-SI" altLang="sl-SI" sz="2800"/>
              <a:t>in osvojil Mehiko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3A9722E-478D-48EB-961F-D606C46F8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Kolumbova potovanja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Privzeti načrt</vt:lpstr>
      <vt:lpstr>GEOGRAFSKA “ODKRITJA” </vt:lpstr>
      <vt:lpstr>Kaj so Evropejci vedeli o svetu ?</vt:lpstr>
      <vt:lpstr>Vzroki geografskih odkritij:</vt:lpstr>
      <vt:lpstr>Kaj omogoča odkritja?</vt:lpstr>
      <vt:lpstr>Portugalska odkritja</vt:lpstr>
      <vt:lpstr>http://projekti.svarog.org/doba_odkritij/id5.htm</vt:lpstr>
      <vt:lpstr>Portugalska odkritja</vt:lpstr>
      <vt:lpstr>Španska odkritja</vt:lpstr>
      <vt:lpstr>Kolumbova potovanja</vt:lpstr>
      <vt:lpstr>Ostala odkritja</vt:lpstr>
      <vt:lpstr>Tasman</vt:lpstr>
      <vt:lpstr>PowerPoint Presentation</vt:lpstr>
      <vt:lpstr>Sporazum v Tordesillasu 1494</vt:lpstr>
      <vt:lpstr>Pomen in posledice odkritij</vt:lpstr>
      <vt:lpstr>Izmenjava kulturnih rastlin in živali.</vt:lpstr>
      <vt:lpstr>Posledice za Evropo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2019-06-03T09:17:16Z</dcterms:created>
  <dcterms:modified xsi:type="dcterms:W3CDTF">2019-06-03T09:17:16Z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