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68" r:id="rId3"/>
    <p:sldId id="257" r:id="rId4"/>
    <p:sldId id="271" r:id="rId5"/>
    <p:sldId id="272" r:id="rId6"/>
    <p:sldId id="263" r:id="rId7"/>
    <p:sldId id="269" r:id="rId8"/>
    <p:sldId id="264" r:id="rId9"/>
    <p:sldId id="258" r:id="rId10"/>
    <p:sldId id="270" r:id="rId11"/>
    <p:sldId id="259" r:id="rId12"/>
    <p:sldId id="260" r:id="rId13"/>
    <p:sldId id="261" r:id="rId14"/>
    <p:sldId id="262" r:id="rId15"/>
    <p:sldId id="265" r:id="rId16"/>
    <p:sldId id="266" r:id="rId17"/>
    <p:sldId id="267" r:id="rId18"/>
    <p:sldId id="273"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4">
            <a:extLst>
              <a:ext uri="{FF2B5EF4-FFF2-40B4-BE49-F238E27FC236}">
                <a16:creationId xmlns:a16="http://schemas.microsoft.com/office/drawing/2014/main" id="{6A399D37-EC49-4F81-A880-3A747EF69920}"/>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E086DC6B-76E1-4ACC-9850-98E436E9FCE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D152BE72-1CA7-4A32-885D-006E8E1933A8}"/>
              </a:ext>
            </a:extLst>
          </p:cNvPr>
          <p:cNvSpPr>
            <a:spLocks noGrp="1" noChangeArrowheads="1"/>
          </p:cNvSpPr>
          <p:nvPr>
            <p:ph type="sldNum" sz="quarter" idx="12"/>
          </p:nvPr>
        </p:nvSpPr>
        <p:spPr>
          <a:ln/>
        </p:spPr>
        <p:txBody>
          <a:bodyPr/>
          <a:lstStyle>
            <a:lvl1pPr>
              <a:defRPr/>
            </a:lvl1pPr>
          </a:lstStyle>
          <a:p>
            <a:fld id="{05D97608-AF70-48C4-B18C-8563DB32D0D7}" type="slidenum">
              <a:rPr lang="sl-SI" altLang="sl-SI"/>
              <a:pPr/>
              <a:t>‹#›</a:t>
            </a:fld>
            <a:endParaRPr lang="sl-SI" altLang="sl-SI"/>
          </a:p>
        </p:txBody>
      </p:sp>
    </p:spTree>
    <p:extLst>
      <p:ext uri="{BB962C8B-B14F-4D97-AF65-F5344CB8AC3E}">
        <p14:creationId xmlns:p14="http://schemas.microsoft.com/office/powerpoint/2010/main" val="42054503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4F20A573-42BE-4605-983F-8E8EEFAE9854}"/>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CF1241A2-D5EE-40E3-8ED4-F46CB40F0D6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BF95CCB7-8C8A-492E-84BC-C77A6D299ADF}"/>
              </a:ext>
            </a:extLst>
          </p:cNvPr>
          <p:cNvSpPr>
            <a:spLocks noGrp="1" noChangeArrowheads="1"/>
          </p:cNvSpPr>
          <p:nvPr>
            <p:ph type="sldNum" sz="quarter" idx="12"/>
          </p:nvPr>
        </p:nvSpPr>
        <p:spPr>
          <a:ln/>
        </p:spPr>
        <p:txBody>
          <a:bodyPr/>
          <a:lstStyle>
            <a:lvl1pPr>
              <a:defRPr/>
            </a:lvl1pPr>
          </a:lstStyle>
          <a:p>
            <a:fld id="{08F022DC-2933-43BD-BA95-18ABEEB70731}" type="slidenum">
              <a:rPr lang="sl-SI" altLang="sl-SI"/>
              <a:pPr/>
              <a:t>‹#›</a:t>
            </a:fld>
            <a:endParaRPr lang="sl-SI" altLang="sl-SI"/>
          </a:p>
        </p:txBody>
      </p:sp>
    </p:spTree>
    <p:extLst>
      <p:ext uri="{BB962C8B-B14F-4D97-AF65-F5344CB8AC3E}">
        <p14:creationId xmlns:p14="http://schemas.microsoft.com/office/powerpoint/2010/main" val="4395588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787D5802-C26A-4994-92CD-A13B33B8834B}"/>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F853FC56-EC47-4C49-A1C6-CCB09E66545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640387CD-3FCE-4A7C-A04D-6995ABD37C2D}"/>
              </a:ext>
            </a:extLst>
          </p:cNvPr>
          <p:cNvSpPr>
            <a:spLocks noGrp="1" noChangeArrowheads="1"/>
          </p:cNvSpPr>
          <p:nvPr>
            <p:ph type="sldNum" sz="quarter" idx="12"/>
          </p:nvPr>
        </p:nvSpPr>
        <p:spPr>
          <a:ln/>
        </p:spPr>
        <p:txBody>
          <a:bodyPr/>
          <a:lstStyle>
            <a:lvl1pPr>
              <a:defRPr/>
            </a:lvl1pPr>
          </a:lstStyle>
          <a:p>
            <a:fld id="{70CD2E5C-3992-4714-B5ED-8E2136BE19E1}" type="slidenum">
              <a:rPr lang="sl-SI" altLang="sl-SI"/>
              <a:pPr/>
              <a:t>‹#›</a:t>
            </a:fld>
            <a:endParaRPr lang="sl-SI" altLang="sl-SI"/>
          </a:p>
        </p:txBody>
      </p:sp>
    </p:spTree>
    <p:extLst>
      <p:ext uri="{BB962C8B-B14F-4D97-AF65-F5344CB8AC3E}">
        <p14:creationId xmlns:p14="http://schemas.microsoft.com/office/powerpoint/2010/main" val="1393387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650F9530-B0B0-4986-92AA-E9F20A40F635}"/>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120B4A4F-F55D-436E-A730-CC1CFFB8C79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FA4E2F40-D4AA-4E81-80CB-5C769D983D33}"/>
              </a:ext>
            </a:extLst>
          </p:cNvPr>
          <p:cNvSpPr>
            <a:spLocks noGrp="1" noChangeArrowheads="1"/>
          </p:cNvSpPr>
          <p:nvPr>
            <p:ph type="sldNum" sz="quarter" idx="12"/>
          </p:nvPr>
        </p:nvSpPr>
        <p:spPr>
          <a:ln/>
        </p:spPr>
        <p:txBody>
          <a:bodyPr/>
          <a:lstStyle>
            <a:lvl1pPr>
              <a:defRPr/>
            </a:lvl1pPr>
          </a:lstStyle>
          <a:p>
            <a:fld id="{6A7EEC84-7BA4-429E-B80C-E216AC6B74E1}" type="slidenum">
              <a:rPr lang="sl-SI" altLang="sl-SI"/>
              <a:pPr/>
              <a:t>‹#›</a:t>
            </a:fld>
            <a:endParaRPr lang="sl-SI" altLang="sl-SI"/>
          </a:p>
        </p:txBody>
      </p:sp>
    </p:spTree>
    <p:extLst>
      <p:ext uri="{BB962C8B-B14F-4D97-AF65-F5344CB8AC3E}">
        <p14:creationId xmlns:p14="http://schemas.microsoft.com/office/powerpoint/2010/main" val="4300252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
            <a:extLst>
              <a:ext uri="{FF2B5EF4-FFF2-40B4-BE49-F238E27FC236}">
                <a16:creationId xmlns:a16="http://schemas.microsoft.com/office/drawing/2014/main" id="{305F5855-6F5D-4EF2-9F0D-9F257019FABC}"/>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B7E3CB2A-EEC3-4AE9-BE9A-A8A2AE0BF03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6595DB2A-ED82-4EB1-A145-57A49A99EA54}"/>
              </a:ext>
            </a:extLst>
          </p:cNvPr>
          <p:cNvSpPr>
            <a:spLocks noGrp="1" noChangeArrowheads="1"/>
          </p:cNvSpPr>
          <p:nvPr>
            <p:ph type="sldNum" sz="quarter" idx="12"/>
          </p:nvPr>
        </p:nvSpPr>
        <p:spPr>
          <a:ln/>
        </p:spPr>
        <p:txBody>
          <a:bodyPr/>
          <a:lstStyle>
            <a:lvl1pPr>
              <a:defRPr/>
            </a:lvl1pPr>
          </a:lstStyle>
          <a:p>
            <a:fld id="{3CB44652-804E-4DFD-8A4A-5696A496DF99}" type="slidenum">
              <a:rPr lang="sl-SI" altLang="sl-SI"/>
              <a:pPr/>
              <a:t>‹#›</a:t>
            </a:fld>
            <a:endParaRPr lang="sl-SI" altLang="sl-SI"/>
          </a:p>
        </p:txBody>
      </p:sp>
    </p:spTree>
    <p:extLst>
      <p:ext uri="{BB962C8B-B14F-4D97-AF65-F5344CB8AC3E}">
        <p14:creationId xmlns:p14="http://schemas.microsoft.com/office/powerpoint/2010/main" val="34482758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a:extLst>
              <a:ext uri="{FF2B5EF4-FFF2-40B4-BE49-F238E27FC236}">
                <a16:creationId xmlns:a16="http://schemas.microsoft.com/office/drawing/2014/main" id="{A3DCD048-A04E-4F6F-A2A2-7281E31DD8FA}"/>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EB444C97-D828-4B11-819D-E43146E5917E}"/>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4A77266A-55FD-4FBC-8D2A-6F615F0DFBBF}"/>
              </a:ext>
            </a:extLst>
          </p:cNvPr>
          <p:cNvSpPr>
            <a:spLocks noGrp="1" noChangeArrowheads="1"/>
          </p:cNvSpPr>
          <p:nvPr>
            <p:ph type="sldNum" sz="quarter" idx="12"/>
          </p:nvPr>
        </p:nvSpPr>
        <p:spPr>
          <a:ln/>
        </p:spPr>
        <p:txBody>
          <a:bodyPr/>
          <a:lstStyle>
            <a:lvl1pPr>
              <a:defRPr/>
            </a:lvl1pPr>
          </a:lstStyle>
          <a:p>
            <a:fld id="{B9D018C2-EA9E-45B6-8815-4622462ADF5E}" type="slidenum">
              <a:rPr lang="sl-SI" altLang="sl-SI"/>
              <a:pPr/>
              <a:t>‹#›</a:t>
            </a:fld>
            <a:endParaRPr lang="sl-SI" altLang="sl-SI"/>
          </a:p>
        </p:txBody>
      </p:sp>
    </p:spTree>
    <p:extLst>
      <p:ext uri="{BB962C8B-B14F-4D97-AF65-F5344CB8AC3E}">
        <p14:creationId xmlns:p14="http://schemas.microsoft.com/office/powerpoint/2010/main" val="3465518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a:extLst>
              <a:ext uri="{FF2B5EF4-FFF2-40B4-BE49-F238E27FC236}">
                <a16:creationId xmlns:a16="http://schemas.microsoft.com/office/drawing/2014/main" id="{9F1EADEE-4A33-4FF1-85F0-1C10196335CA}"/>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3ED11B6E-79D0-4D21-BABD-DBBBEF37CA0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9A06FF46-DD0A-4FF3-8518-0E99AD084EEC}"/>
              </a:ext>
            </a:extLst>
          </p:cNvPr>
          <p:cNvSpPr>
            <a:spLocks noGrp="1" noChangeArrowheads="1"/>
          </p:cNvSpPr>
          <p:nvPr>
            <p:ph type="sldNum" sz="quarter" idx="12"/>
          </p:nvPr>
        </p:nvSpPr>
        <p:spPr>
          <a:ln/>
        </p:spPr>
        <p:txBody>
          <a:bodyPr/>
          <a:lstStyle>
            <a:lvl1pPr>
              <a:defRPr/>
            </a:lvl1pPr>
          </a:lstStyle>
          <a:p>
            <a:fld id="{C32A170E-EF74-401E-B4D8-D04AFB445660}" type="slidenum">
              <a:rPr lang="sl-SI" altLang="sl-SI"/>
              <a:pPr/>
              <a:t>‹#›</a:t>
            </a:fld>
            <a:endParaRPr lang="sl-SI" altLang="sl-SI"/>
          </a:p>
        </p:txBody>
      </p:sp>
    </p:spTree>
    <p:extLst>
      <p:ext uri="{BB962C8B-B14F-4D97-AF65-F5344CB8AC3E}">
        <p14:creationId xmlns:p14="http://schemas.microsoft.com/office/powerpoint/2010/main" val="28315808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
            <a:extLst>
              <a:ext uri="{FF2B5EF4-FFF2-40B4-BE49-F238E27FC236}">
                <a16:creationId xmlns:a16="http://schemas.microsoft.com/office/drawing/2014/main" id="{F120FB22-B0A1-4862-9783-678A1B4035DA}"/>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CBB8706F-8E4B-4489-8CD7-C93EBE85017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04B9514A-BA9C-4DA5-B397-623A857C7D2F}"/>
              </a:ext>
            </a:extLst>
          </p:cNvPr>
          <p:cNvSpPr>
            <a:spLocks noGrp="1" noChangeArrowheads="1"/>
          </p:cNvSpPr>
          <p:nvPr>
            <p:ph type="sldNum" sz="quarter" idx="12"/>
          </p:nvPr>
        </p:nvSpPr>
        <p:spPr>
          <a:ln/>
        </p:spPr>
        <p:txBody>
          <a:bodyPr/>
          <a:lstStyle>
            <a:lvl1pPr>
              <a:defRPr/>
            </a:lvl1pPr>
          </a:lstStyle>
          <a:p>
            <a:fld id="{03E09E9E-DB54-4EB3-8055-D04245BB33C7}" type="slidenum">
              <a:rPr lang="sl-SI" altLang="sl-SI"/>
              <a:pPr/>
              <a:t>‹#›</a:t>
            </a:fld>
            <a:endParaRPr lang="sl-SI" altLang="sl-SI"/>
          </a:p>
        </p:txBody>
      </p:sp>
    </p:spTree>
    <p:extLst>
      <p:ext uri="{BB962C8B-B14F-4D97-AF65-F5344CB8AC3E}">
        <p14:creationId xmlns:p14="http://schemas.microsoft.com/office/powerpoint/2010/main" val="39755613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BD3D2B-B1B1-44EE-A37D-7DB52D2B3551}"/>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590692F1-7B09-472F-894C-B3119637492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2F43F62E-E3DE-497C-9AAF-28640395C706}"/>
              </a:ext>
            </a:extLst>
          </p:cNvPr>
          <p:cNvSpPr>
            <a:spLocks noGrp="1" noChangeArrowheads="1"/>
          </p:cNvSpPr>
          <p:nvPr>
            <p:ph type="sldNum" sz="quarter" idx="12"/>
          </p:nvPr>
        </p:nvSpPr>
        <p:spPr>
          <a:ln/>
        </p:spPr>
        <p:txBody>
          <a:bodyPr/>
          <a:lstStyle>
            <a:lvl1pPr>
              <a:defRPr/>
            </a:lvl1pPr>
          </a:lstStyle>
          <a:p>
            <a:fld id="{627A4057-47B5-47FA-9506-924816A0D4CC}" type="slidenum">
              <a:rPr lang="sl-SI" altLang="sl-SI"/>
              <a:pPr/>
              <a:t>‹#›</a:t>
            </a:fld>
            <a:endParaRPr lang="sl-SI" altLang="sl-SI"/>
          </a:p>
        </p:txBody>
      </p:sp>
    </p:spTree>
    <p:extLst>
      <p:ext uri="{BB962C8B-B14F-4D97-AF65-F5344CB8AC3E}">
        <p14:creationId xmlns:p14="http://schemas.microsoft.com/office/powerpoint/2010/main" val="14631680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8ABB1538-6ECF-4D4D-A3D9-B5C411F9B964}"/>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D844D8BD-1CE7-403E-BF0E-A7982D39D56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69C6CC8B-25C8-41AE-9455-8A9CA514F68D}"/>
              </a:ext>
            </a:extLst>
          </p:cNvPr>
          <p:cNvSpPr>
            <a:spLocks noGrp="1" noChangeArrowheads="1"/>
          </p:cNvSpPr>
          <p:nvPr>
            <p:ph type="sldNum" sz="quarter" idx="12"/>
          </p:nvPr>
        </p:nvSpPr>
        <p:spPr>
          <a:ln/>
        </p:spPr>
        <p:txBody>
          <a:bodyPr/>
          <a:lstStyle>
            <a:lvl1pPr>
              <a:defRPr/>
            </a:lvl1pPr>
          </a:lstStyle>
          <a:p>
            <a:fld id="{A5F6E001-0832-4F2C-8880-82DB8DE0FE83}" type="slidenum">
              <a:rPr lang="sl-SI" altLang="sl-SI"/>
              <a:pPr/>
              <a:t>‹#›</a:t>
            </a:fld>
            <a:endParaRPr lang="sl-SI" altLang="sl-SI"/>
          </a:p>
        </p:txBody>
      </p:sp>
    </p:spTree>
    <p:extLst>
      <p:ext uri="{BB962C8B-B14F-4D97-AF65-F5344CB8AC3E}">
        <p14:creationId xmlns:p14="http://schemas.microsoft.com/office/powerpoint/2010/main" val="34205252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1874DEC2-2E4F-4E84-84D4-E4356C8BFC62}"/>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1FA0FB91-72D2-44A9-976E-79FE31E2FEA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CB246976-EA1F-4B20-9F5F-198D8792313F}"/>
              </a:ext>
            </a:extLst>
          </p:cNvPr>
          <p:cNvSpPr>
            <a:spLocks noGrp="1" noChangeArrowheads="1"/>
          </p:cNvSpPr>
          <p:nvPr>
            <p:ph type="sldNum" sz="quarter" idx="12"/>
          </p:nvPr>
        </p:nvSpPr>
        <p:spPr>
          <a:ln/>
        </p:spPr>
        <p:txBody>
          <a:bodyPr/>
          <a:lstStyle>
            <a:lvl1pPr>
              <a:defRPr/>
            </a:lvl1pPr>
          </a:lstStyle>
          <a:p>
            <a:fld id="{4334FB28-EE6F-416E-9E7F-8F60BC85EAFB}" type="slidenum">
              <a:rPr lang="sl-SI" altLang="sl-SI"/>
              <a:pPr/>
              <a:t>‹#›</a:t>
            </a:fld>
            <a:endParaRPr lang="sl-SI" altLang="sl-SI"/>
          </a:p>
        </p:txBody>
      </p:sp>
    </p:spTree>
    <p:extLst>
      <p:ext uri="{BB962C8B-B14F-4D97-AF65-F5344CB8AC3E}">
        <p14:creationId xmlns:p14="http://schemas.microsoft.com/office/powerpoint/2010/main" val="23721304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A0367C-E8F6-4C9D-BE05-B1A30CB8DB7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66638172-4A1E-4456-B67D-0A1D38400B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046E22F6-7DE2-4E59-B841-64222D99C78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sl-SI"/>
          </a:p>
        </p:txBody>
      </p:sp>
      <p:sp>
        <p:nvSpPr>
          <p:cNvPr id="1029" name="Rectangle 5">
            <a:extLst>
              <a:ext uri="{FF2B5EF4-FFF2-40B4-BE49-F238E27FC236}">
                <a16:creationId xmlns:a16="http://schemas.microsoft.com/office/drawing/2014/main" id="{09F85811-1292-4DBF-8DD6-2582F4C54F4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sl-SI"/>
          </a:p>
        </p:txBody>
      </p:sp>
      <p:sp>
        <p:nvSpPr>
          <p:cNvPr id="1030" name="Rectangle 6">
            <a:extLst>
              <a:ext uri="{FF2B5EF4-FFF2-40B4-BE49-F238E27FC236}">
                <a16:creationId xmlns:a16="http://schemas.microsoft.com/office/drawing/2014/main" id="{BB3EE8F9-DA94-4AEB-A353-521D498D504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AAF474-DF33-4F9A-944D-6FBF1685F28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5DAA3C-E7F1-4A16-A023-4FE9CD89861A}"/>
              </a:ext>
            </a:extLst>
          </p:cNvPr>
          <p:cNvSpPr>
            <a:spLocks noGrp="1" noChangeArrowheads="1"/>
          </p:cNvSpPr>
          <p:nvPr>
            <p:ph type="ctrTitle"/>
          </p:nvPr>
        </p:nvSpPr>
        <p:spPr>
          <a:xfrm>
            <a:off x="971550" y="5387975"/>
            <a:ext cx="7772400" cy="1470025"/>
          </a:xfrm>
        </p:spPr>
        <p:txBody>
          <a:bodyPr/>
          <a:lstStyle/>
          <a:p>
            <a:pPr eaLnBrk="1" hangingPunct="1"/>
            <a:r>
              <a:rPr lang="sl-SI" altLang="sl-SI" sz="5400">
                <a:solidFill>
                  <a:srgbClr val="CC0000"/>
                </a:solidFill>
              </a:rPr>
              <a:t>REFORMACIJA</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83939F-ED09-46BD-AC6D-54305AB88498}"/>
              </a:ext>
            </a:extLst>
          </p:cNvPr>
          <p:cNvSpPr>
            <a:spLocks noGrp="1" noChangeArrowheads="1"/>
          </p:cNvSpPr>
          <p:nvPr>
            <p:ph type="title"/>
          </p:nvPr>
        </p:nvSpPr>
        <p:spPr>
          <a:xfrm>
            <a:off x="468313" y="4868863"/>
            <a:ext cx="8229600" cy="1143000"/>
          </a:xfrm>
        </p:spPr>
        <p:txBody>
          <a:bodyPr/>
          <a:lstStyle/>
          <a:p>
            <a:pPr eaLnBrk="1" hangingPunct="1"/>
            <a:r>
              <a:rPr lang="sl-SI" altLang="sl-SI" sz="3200"/>
              <a:t>V čem se Lutrovo pridiganje razlikuje od katoliškega?</a:t>
            </a:r>
          </a:p>
        </p:txBody>
      </p:sp>
      <p:sp>
        <p:nvSpPr>
          <p:cNvPr id="11267" name="Rectangle 3">
            <a:extLst>
              <a:ext uri="{FF2B5EF4-FFF2-40B4-BE49-F238E27FC236}">
                <a16:creationId xmlns:a16="http://schemas.microsoft.com/office/drawing/2014/main" id="{AA46AA57-7327-4C2B-BAA4-CE95444FE5ED}"/>
              </a:ext>
            </a:extLst>
          </p:cNvPr>
          <p:cNvSpPr>
            <a:spLocks noGrp="1" noChangeArrowheads="1"/>
          </p:cNvSpPr>
          <p:nvPr>
            <p:ph type="body" idx="1"/>
          </p:nvPr>
        </p:nvSpPr>
        <p:spPr/>
        <p:txBody>
          <a:bodyPr/>
          <a:lstStyle/>
          <a:p>
            <a:pPr eaLnBrk="1" hangingPunct="1">
              <a:buFontTx/>
              <a:buNone/>
            </a:pPr>
            <a:r>
              <a:rPr lang="sl-SI" altLang="sl-SI"/>
              <a:t>“Krščanski človek je osvobojen vsega; nobenih del mu ni treba opravljati zato, da bi bil odrešen in zveličan, ampak te darove v obilju prejema zgolj po svoji veri.”</a:t>
            </a:r>
          </a:p>
          <a:p>
            <a:pPr eaLnBrk="1" hangingPunct="1">
              <a:buFontTx/>
              <a:buNone/>
            </a:pPr>
            <a:r>
              <a:rPr lang="sl-SI" altLang="sl-SI"/>
              <a:t>							Martin Luter</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ED63B3A-93D0-46B1-BCEC-56026CD6F1C9}"/>
              </a:ext>
            </a:extLst>
          </p:cNvPr>
          <p:cNvSpPr>
            <a:spLocks noGrp="1" noChangeArrowheads="1"/>
          </p:cNvSpPr>
          <p:nvPr>
            <p:ph type="title"/>
          </p:nvPr>
        </p:nvSpPr>
        <p:spPr/>
        <p:txBody>
          <a:bodyPr/>
          <a:lstStyle/>
          <a:p>
            <a:pPr eaLnBrk="1" hangingPunct="1"/>
            <a:r>
              <a:rPr lang="sl-SI" altLang="sl-SI" sz="4000"/>
              <a:t>Cesar skuša zaustaviti luteranstvo</a:t>
            </a:r>
          </a:p>
        </p:txBody>
      </p:sp>
      <p:sp>
        <p:nvSpPr>
          <p:cNvPr id="12291" name="Rectangle 3">
            <a:extLst>
              <a:ext uri="{FF2B5EF4-FFF2-40B4-BE49-F238E27FC236}">
                <a16:creationId xmlns:a16="http://schemas.microsoft.com/office/drawing/2014/main" id="{0A153AE8-4C34-4E6A-8F63-74E0C71C1CFB}"/>
              </a:ext>
            </a:extLst>
          </p:cNvPr>
          <p:cNvSpPr>
            <a:spLocks noGrp="1" noChangeArrowheads="1"/>
          </p:cNvSpPr>
          <p:nvPr>
            <p:ph type="body" idx="1"/>
          </p:nvPr>
        </p:nvSpPr>
        <p:spPr/>
        <p:txBody>
          <a:bodyPr/>
          <a:lstStyle/>
          <a:p>
            <a:pPr eaLnBrk="1" hangingPunct="1">
              <a:lnSpc>
                <a:spcPct val="80000"/>
              </a:lnSpc>
            </a:pPr>
            <a:r>
              <a:rPr lang="en-US" altLang="sl-SI" sz="2000"/>
              <a:t>1521: </a:t>
            </a:r>
            <a:r>
              <a:rPr lang="en-US" altLang="sl-SI" sz="2000" b="1"/>
              <a:t>DRŽAVNI ZBOR V WORMSU</a:t>
            </a:r>
            <a:r>
              <a:rPr lang="en-US" altLang="sl-SI" sz="2000"/>
              <a:t>: razpravljali o novih verskih nazorih, </a:t>
            </a:r>
            <a:r>
              <a:rPr lang="en-US" altLang="sl-SI" sz="2000" u="sng"/>
              <a:t>prepoved</a:t>
            </a:r>
            <a:r>
              <a:rPr lang="en-US" altLang="sl-SI" sz="2000"/>
              <a:t> luteranstva, a tega ce</a:t>
            </a:r>
            <a:r>
              <a:rPr lang="sl-SI" altLang="sl-SI" sz="2000"/>
              <a:t>s</a:t>
            </a:r>
            <a:r>
              <a:rPr lang="en-US" altLang="sl-SI" sz="2000"/>
              <a:t>ar ne more uresničiti</a:t>
            </a:r>
            <a:r>
              <a:rPr lang="sl-SI" altLang="sl-SI" sz="2000"/>
              <a:t> </a:t>
            </a:r>
            <a:r>
              <a:rPr lang="en-US" altLang="sl-SI" sz="2000"/>
              <a:t>-nima moči</a:t>
            </a:r>
            <a:endParaRPr lang="sl-SI" altLang="sl-SI" sz="2000"/>
          </a:p>
          <a:p>
            <a:pPr eaLnBrk="1" hangingPunct="1">
              <a:lnSpc>
                <a:spcPct val="80000"/>
              </a:lnSpc>
              <a:buFontTx/>
              <a:buNone/>
            </a:pPr>
            <a:endParaRPr lang="en-US" altLang="sl-SI" sz="2000"/>
          </a:p>
          <a:p>
            <a:pPr eaLnBrk="1" hangingPunct="1">
              <a:lnSpc>
                <a:spcPct val="80000"/>
              </a:lnSpc>
            </a:pPr>
            <a:r>
              <a:rPr lang="en-US" altLang="sl-SI" sz="2000"/>
              <a:t>1529: </a:t>
            </a:r>
            <a:r>
              <a:rPr lang="en-US" altLang="sl-SI" sz="2000" b="1"/>
              <a:t>DRŽAVNI ZBOR V SPEYERJU</a:t>
            </a:r>
            <a:r>
              <a:rPr lang="en-US" altLang="sl-SI" sz="2000"/>
              <a:t>: prepovejo luteranstvo, </a:t>
            </a:r>
            <a:r>
              <a:rPr lang="sl-SI" altLang="sl-SI" sz="2000"/>
              <a:t>protest 6 knezov in 14 mest </a:t>
            </a:r>
            <a:r>
              <a:rPr lang="sl-SI" altLang="sl-SI" sz="2000">
                <a:sym typeface="Wingdings" panose="05000000000000000000" pitchFamily="2" charset="2"/>
              </a:rPr>
              <a:t> protestanti</a:t>
            </a:r>
            <a:endParaRPr lang="en-US" altLang="sl-SI" sz="2000"/>
          </a:p>
          <a:p>
            <a:pPr eaLnBrk="1" hangingPunct="1">
              <a:lnSpc>
                <a:spcPct val="80000"/>
              </a:lnSpc>
            </a:pPr>
            <a:r>
              <a:rPr lang="en-US" altLang="sl-SI" sz="2000"/>
              <a:t>reformacija se kljub prepovedi </a:t>
            </a:r>
            <a:r>
              <a:rPr lang="en-US" altLang="sl-SI" sz="2000" u="sng"/>
              <a:t>hitro širi</a:t>
            </a:r>
            <a:r>
              <a:rPr lang="en-US" altLang="sl-SI" sz="2000"/>
              <a:t>, vsak sloj si jo </a:t>
            </a:r>
            <a:r>
              <a:rPr lang="en-US" altLang="sl-SI" sz="2000" u="sng"/>
              <a:t>razlaga drugače</a:t>
            </a:r>
            <a:r>
              <a:rPr lang="en-US" altLang="sl-SI" sz="2000"/>
              <a:t>:</a:t>
            </a:r>
            <a:endParaRPr lang="en-US" altLang="sl-SI" sz="2000" b="1"/>
          </a:p>
          <a:p>
            <a:pPr lvl="1" eaLnBrk="1" hangingPunct="1">
              <a:lnSpc>
                <a:spcPct val="80000"/>
              </a:lnSpc>
            </a:pPr>
            <a:r>
              <a:rPr lang="en-US" altLang="sl-SI" sz="1800" b="1"/>
              <a:t>kmetje</a:t>
            </a:r>
            <a:r>
              <a:rPr lang="en-US" altLang="sl-SI" sz="1800"/>
              <a:t>: čistost vere, </a:t>
            </a:r>
            <a:r>
              <a:rPr lang="en-US" altLang="sl-SI" sz="1800" u="sng"/>
              <a:t>odprava slojev</a:t>
            </a:r>
            <a:r>
              <a:rPr lang="en-US" altLang="sl-SI" sz="1800"/>
              <a:t> v družbi, odprava tlake</a:t>
            </a:r>
            <a:endParaRPr lang="en-US" altLang="sl-SI" sz="1800" b="1"/>
          </a:p>
          <a:p>
            <a:pPr lvl="1" eaLnBrk="1" hangingPunct="1">
              <a:lnSpc>
                <a:spcPct val="80000"/>
              </a:lnSpc>
            </a:pPr>
            <a:r>
              <a:rPr lang="en-US" altLang="sl-SI" sz="1800" b="1"/>
              <a:t>deželni knezi</a:t>
            </a:r>
            <a:r>
              <a:rPr lang="en-US" altLang="sl-SI" sz="1800"/>
              <a:t>&amp;</a:t>
            </a:r>
            <a:r>
              <a:rPr lang="en-US" altLang="sl-SI" sz="1800" b="1"/>
              <a:t>plemstvo</a:t>
            </a:r>
            <a:r>
              <a:rPr lang="en-US" altLang="sl-SI" sz="1800"/>
              <a:t>: obetajo si </a:t>
            </a:r>
            <a:r>
              <a:rPr lang="en-US" altLang="sl-SI" sz="1800" u="sng"/>
              <a:t>prevzem velikih  cerkvenih posesti</a:t>
            </a:r>
            <a:r>
              <a:rPr lang="en-US" altLang="sl-SI" sz="1800"/>
              <a:t> (saj se Cerkev odpoveduje bogastvu), …povečanje vpliva</a:t>
            </a:r>
            <a:endParaRPr lang="en-US" altLang="sl-SI" sz="1800" b="1"/>
          </a:p>
          <a:p>
            <a:pPr lvl="1" eaLnBrk="1" hangingPunct="1">
              <a:lnSpc>
                <a:spcPct val="80000"/>
              </a:lnSpc>
            </a:pPr>
            <a:r>
              <a:rPr lang="en-US" altLang="sl-SI" sz="1800" b="1"/>
              <a:t>meščani</a:t>
            </a:r>
            <a:r>
              <a:rPr lang="en-US" altLang="sl-SI" sz="1800"/>
              <a:t>: z preprostejšimi cerkvami, ne bogatimi – bi imeli </a:t>
            </a:r>
            <a:r>
              <a:rPr lang="en-US" altLang="sl-SI" sz="1800" u="sng"/>
              <a:t>manjše stroške</a:t>
            </a:r>
            <a:r>
              <a:rPr lang="en-US" altLang="sl-SI" sz="1800"/>
              <a:t> z izgradnjo cerkva, …</a:t>
            </a:r>
          </a:p>
          <a:p>
            <a:pPr eaLnBrk="1" hangingPunct="1">
              <a:lnSpc>
                <a:spcPct val="80000"/>
              </a:lnSpc>
            </a:pPr>
            <a:r>
              <a:rPr lang="en-US" altLang="sl-SI" sz="2000"/>
              <a:t>reformacija se hitro širi po Nemčiji </a:t>
            </a:r>
            <a:r>
              <a:rPr lang="sl-SI" altLang="sl-SI" sz="2000"/>
              <a:t>–</a:t>
            </a:r>
            <a:r>
              <a:rPr lang="en-US" altLang="sl-SI" sz="2000" b="1" u="sng"/>
              <a:t>tisk</a:t>
            </a:r>
            <a:r>
              <a:rPr lang="sl-SI" altLang="sl-SI" sz="2000" b="1" u="sng"/>
              <a:t> </a:t>
            </a:r>
            <a:r>
              <a:rPr lang="sl-SI" altLang="sl-SI" sz="2000" b="1" u="sng">
                <a:sym typeface="Wingdings" panose="05000000000000000000" pitchFamily="2" charset="2"/>
              </a:rPr>
              <a:t></a:t>
            </a:r>
            <a:r>
              <a:rPr lang="en-US" altLang="sl-SI" sz="2000"/>
              <a:t> veliko</a:t>
            </a:r>
            <a:r>
              <a:rPr lang="sl-SI" altLang="sl-SI" sz="2000"/>
              <a:t> </a:t>
            </a:r>
            <a:r>
              <a:rPr lang="en-US" altLang="sl-SI" sz="2000"/>
              <a:t>poceni knjig</a:t>
            </a:r>
            <a:r>
              <a:rPr lang="sl-SI" altLang="sl-SI" sz="2000"/>
              <a:t> </a:t>
            </a:r>
            <a:r>
              <a:rPr lang="en-US" altLang="sl-SI" sz="2000"/>
              <a:t>(</a:t>
            </a:r>
            <a:r>
              <a:rPr lang="sl-SI" altLang="sl-SI" sz="2000"/>
              <a:t>B</a:t>
            </a:r>
            <a:r>
              <a:rPr lang="en-US" altLang="sl-SI" sz="2000"/>
              <a:t>iblj</a:t>
            </a:r>
            <a:r>
              <a:rPr lang="sl-SI" altLang="sl-SI" sz="2000"/>
              <a:t>a</a:t>
            </a:r>
            <a:r>
              <a:rPr lang="en-US" altLang="sl-SI" sz="2000"/>
              <a:t>)</a:t>
            </a:r>
            <a:endParaRPr lang="sl-SI" altLang="sl-SI" sz="20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12408E8-D41D-4107-8319-424449CDA6E6}"/>
              </a:ext>
            </a:extLst>
          </p:cNvPr>
          <p:cNvSpPr>
            <a:spLocks noGrp="1" noChangeArrowheads="1"/>
          </p:cNvSpPr>
          <p:nvPr>
            <p:ph type="title"/>
          </p:nvPr>
        </p:nvSpPr>
        <p:spPr/>
        <p:txBody>
          <a:bodyPr/>
          <a:lstStyle/>
          <a:p>
            <a:pPr eaLnBrk="1" hangingPunct="1"/>
            <a:r>
              <a:rPr lang="en-US" altLang="sl-SI" sz="4000"/>
              <a:t>1555: </a:t>
            </a:r>
            <a:r>
              <a:rPr lang="en-US" altLang="sl-SI" sz="4000" b="1"/>
              <a:t>DRŽAVNI ZBOR V AU</a:t>
            </a:r>
            <a:r>
              <a:rPr lang="sl-SI" altLang="sl-SI" sz="4000" b="1"/>
              <a:t>G</a:t>
            </a:r>
            <a:r>
              <a:rPr lang="en-US" altLang="sl-SI" sz="4000" b="1"/>
              <a:t>SBURGU</a:t>
            </a:r>
            <a:endParaRPr lang="sl-SI" altLang="sl-SI" sz="4000" b="1"/>
          </a:p>
        </p:txBody>
      </p:sp>
      <p:sp>
        <p:nvSpPr>
          <p:cNvPr id="13315" name="Rectangle 3">
            <a:extLst>
              <a:ext uri="{FF2B5EF4-FFF2-40B4-BE49-F238E27FC236}">
                <a16:creationId xmlns:a16="http://schemas.microsoft.com/office/drawing/2014/main" id="{412066C3-C6BE-40D4-9479-97B9C92856FF}"/>
              </a:ext>
            </a:extLst>
          </p:cNvPr>
          <p:cNvSpPr>
            <a:spLocks noGrp="1" noChangeArrowheads="1"/>
          </p:cNvSpPr>
          <p:nvPr>
            <p:ph type="body" idx="1"/>
          </p:nvPr>
        </p:nvSpPr>
        <p:spPr/>
        <p:txBody>
          <a:bodyPr/>
          <a:lstStyle/>
          <a:p>
            <a:pPr eaLnBrk="1" hangingPunct="1">
              <a:lnSpc>
                <a:spcPct val="90000"/>
              </a:lnSpc>
            </a:pPr>
            <a:r>
              <a:rPr lang="en-US" altLang="sl-SI"/>
              <a:t>cesar zaradi drugih težav (</a:t>
            </a:r>
            <a:r>
              <a:rPr lang="en-US" altLang="sl-SI" u="sng"/>
              <a:t>vojne </a:t>
            </a:r>
            <a:r>
              <a:rPr lang="sl-SI" altLang="sl-SI" u="sng"/>
              <a:t>s</a:t>
            </a:r>
            <a:r>
              <a:rPr lang="en-US" altLang="sl-SI" u="sng"/>
              <a:t> Francozi</a:t>
            </a:r>
            <a:r>
              <a:rPr lang="en-US" altLang="sl-SI"/>
              <a:t>)</a:t>
            </a:r>
            <a:r>
              <a:rPr lang="sl-SI" altLang="sl-SI"/>
              <a:t> </a:t>
            </a:r>
            <a:r>
              <a:rPr lang="en-US" altLang="sl-SI"/>
              <a:t>ne more zaustaviti širitv</a:t>
            </a:r>
            <a:r>
              <a:rPr lang="sl-SI" altLang="sl-SI"/>
              <a:t>e</a:t>
            </a:r>
            <a:r>
              <a:rPr lang="en-US" altLang="sl-SI"/>
              <a:t> nove vere, na državnem zboru </a:t>
            </a:r>
            <a:r>
              <a:rPr lang="en-US" altLang="sl-SI" u="sng"/>
              <a:t>prizna 2 veri v Nem</a:t>
            </a:r>
            <a:r>
              <a:rPr lang="en-US" altLang="sl-SI"/>
              <a:t>.: </a:t>
            </a:r>
            <a:r>
              <a:rPr lang="en-US" altLang="sl-SI" u="sng"/>
              <a:t>katoliška</a:t>
            </a:r>
            <a:r>
              <a:rPr lang="en-US" altLang="sl-SI"/>
              <a:t> &amp; </a:t>
            </a:r>
            <a:r>
              <a:rPr lang="en-US" altLang="sl-SI" u="sng"/>
              <a:t>protestantska</a:t>
            </a:r>
            <a:r>
              <a:rPr lang="en-US" altLang="sl-SI"/>
              <a:t> … </a:t>
            </a:r>
            <a:endParaRPr lang="sl-SI" altLang="sl-SI"/>
          </a:p>
          <a:p>
            <a:pPr eaLnBrk="1" hangingPunct="1">
              <a:lnSpc>
                <a:spcPct val="90000"/>
              </a:lnSpc>
            </a:pPr>
            <a:r>
              <a:rPr lang="en-US" altLang="sl-SI"/>
              <a:t>sklenjen "VERSKI MIR": </a:t>
            </a:r>
            <a:r>
              <a:rPr lang="en-US" altLang="sl-SI" u="sng"/>
              <a:t>čigar oblast, tega vere</a:t>
            </a:r>
            <a:r>
              <a:rPr lang="sl-SI" altLang="sl-SI" u="sng"/>
              <a:t> »Cuius regio, eius religio«</a:t>
            </a:r>
            <a:r>
              <a:rPr lang="sl-SI" altLang="sl-SI"/>
              <a:t> </a:t>
            </a:r>
            <a:r>
              <a:rPr lang="en-US" altLang="sl-SI"/>
              <a:t>(</a:t>
            </a:r>
            <a:r>
              <a:rPr lang="sl-SI" altLang="sl-SI"/>
              <a:t>fevdalec</a:t>
            </a:r>
            <a:r>
              <a:rPr lang="en-US" altLang="sl-SI"/>
              <a:t> odloči kateri veri pripada</a:t>
            </a:r>
            <a:r>
              <a:rPr lang="sl-SI" altLang="sl-SI"/>
              <a:t> </a:t>
            </a:r>
            <a:r>
              <a:rPr lang="en-US" altLang="sl-SI"/>
              <a:t>-</a:t>
            </a:r>
            <a:r>
              <a:rPr lang="sl-SI" altLang="sl-SI"/>
              <a:t> </a:t>
            </a:r>
            <a:r>
              <a:rPr lang="en-US" altLang="sl-SI"/>
              <a:t>podložniki pripadajo isti veri)</a:t>
            </a:r>
            <a:br>
              <a:rPr lang="en-US" altLang="sl-SI"/>
            </a:br>
            <a:endParaRPr lang="sl-SI" altLang="sl-SI"/>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3BC8DFD-5E24-451C-985D-5A5F42A01E4F}"/>
              </a:ext>
            </a:extLst>
          </p:cNvPr>
          <p:cNvSpPr>
            <a:spLocks noGrp="1" noChangeArrowheads="1"/>
          </p:cNvSpPr>
          <p:nvPr>
            <p:ph type="title"/>
          </p:nvPr>
        </p:nvSpPr>
        <p:spPr/>
        <p:txBody>
          <a:bodyPr/>
          <a:lstStyle/>
          <a:p>
            <a:pPr eaLnBrk="1" hangingPunct="1"/>
            <a:r>
              <a:rPr lang="en-US" altLang="sl-SI" sz="4000"/>
              <a:t>SMERI REFORMACIJE</a:t>
            </a:r>
            <a:br>
              <a:rPr lang="en-US" altLang="sl-SI" sz="4000"/>
            </a:br>
            <a:endParaRPr lang="sl-SI" altLang="sl-SI" sz="4000"/>
          </a:p>
        </p:txBody>
      </p:sp>
      <p:sp>
        <p:nvSpPr>
          <p:cNvPr id="14339" name="Rectangle 3">
            <a:extLst>
              <a:ext uri="{FF2B5EF4-FFF2-40B4-BE49-F238E27FC236}">
                <a16:creationId xmlns:a16="http://schemas.microsoft.com/office/drawing/2014/main" id="{C5724885-203F-4576-B54F-C614BAC06016}"/>
              </a:ext>
            </a:extLst>
          </p:cNvPr>
          <p:cNvSpPr>
            <a:spLocks noGrp="1" noChangeArrowheads="1"/>
          </p:cNvSpPr>
          <p:nvPr>
            <p:ph type="body" idx="1"/>
          </p:nvPr>
        </p:nvSpPr>
        <p:spPr/>
        <p:txBody>
          <a:bodyPr/>
          <a:lstStyle/>
          <a:p>
            <a:pPr eaLnBrk="1" hangingPunct="1"/>
            <a:r>
              <a:rPr lang="en-US" altLang="sl-SI"/>
              <a:t>MEŠČANSKA SMER:</a:t>
            </a:r>
          </a:p>
          <a:p>
            <a:pPr eaLnBrk="1" hangingPunct="1"/>
            <a:endParaRPr lang="pl-PL" altLang="sl-SI"/>
          </a:p>
          <a:p>
            <a:pPr eaLnBrk="1" hangingPunct="1"/>
            <a:r>
              <a:rPr lang="pl-PL" altLang="sl-SI"/>
              <a:t>VLADARSKA ali PLEMIŠKA SMER  REFORMACIJE</a:t>
            </a:r>
          </a:p>
          <a:p>
            <a:pPr eaLnBrk="1" hangingPunct="1"/>
            <a:endParaRPr lang="pl-PL" altLang="sl-SI"/>
          </a:p>
          <a:p>
            <a:pPr eaLnBrk="1" hangingPunct="1"/>
            <a:r>
              <a:rPr lang="pl-PL" altLang="sl-SI"/>
              <a:t>KMEČKA ali PLEBEJSKA SMER REFORMACIJE:</a:t>
            </a:r>
            <a:endParaRPr lang="sl-SI" altLang="sl-SI"/>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39AF329-5001-44F5-A9D0-FCB0987B72E6}"/>
              </a:ext>
            </a:extLst>
          </p:cNvPr>
          <p:cNvSpPr>
            <a:spLocks noGrp="1" noChangeArrowheads="1"/>
          </p:cNvSpPr>
          <p:nvPr>
            <p:ph type="title"/>
          </p:nvPr>
        </p:nvSpPr>
        <p:spPr/>
        <p:txBody>
          <a:bodyPr/>
          <a:lstStyle/>
          <a:p>
            <a:pPr eaLnBrk="1" hangingPunct="1"/>
            <a:r>
              <a:rPr lang="en-US" altLang="sl-SI"/>
              <a:t> MEŠČANSKA SMER</a:t>
            </a:r>
            <a:endParaRPr lang="sl-SI" altLang="sl-SI"/>
          </a:p>
        </p:txBody>
      </p:sp>
      <p:sp>
        <p:nvSpPr>
          <p:cNvPr id="15363" name="Rectangle 3">
            <a:extLst>
              <a:ext uri="{FF2B5EF4-FFF2-40B4-BE49-F238E27FC236}">
                <a16:creationId xmlns:a16="http://schemas.microsoft.com/office/drawing/2014/main" id="{4313941C-CCC4-417D-AB77-A5E700417BBA}"/>
              </a:ext>
            </a:extLst>
          </p:cNvPr>
          <p:cNvSpPr>
            <a:spLocks noGrp="1" noChangeArrowheads="1"/>
          </p:cNvSpPr>
          <p:nvPr>
            <p:ph type="body" idx="1"/>
          </p:nvPr>
        </p:nvSpPr>
        <p:spPr/>
        <p:txBody>
          <a:bodyPr/>
          <a:lstStyle/>
          <a:p>
            <a:pPr eaLnBrk="1" hangingPunct="1">
              <a:lnSpc>
                <a:spcPct val="80000"/>
              </a:lnSpc>
            </a:pPr>
            <a:r>
              <a:rPr lang="en-US" altLang="sl-SI" sz="2000"/>
              <a:t>predstavnika: Ulrich Zwingli (nauk iz Biblije),</a:t>
            </a:r>
            <a:r>
              <a:rPr lang="sl-SI" altLang="sl-SI" sz="2000"/>
              <a:t> </a:t>
            </a:r>
            <a:r>
              <a:rPr lang="en-US" altLang="sl-SI" sz="2000"/>
              <a:t>Jean Calvin</a:t>
            </a:r>
            <a:r>
              <a:rPr lang="sl-SI" altLang="sl-SI" sz="2000"/>
              <a:t> </a:t>
            </a:r>
            <a:r>
              <a:rPr lang="en-US" altLang="sl-SI" sz="2000"/>
              <a:t>(prebežal iz Francije v </a:t>
            </a:r>
            <a:r>
              <a:rPr lang="sl-SI" altLang="sl-SI" sz="2000"/>
              <a:t>Ž</a:t>
            </a:r>
            <a:r>
              <a:rPr lang="en-US" altLang="sl-SI" sz="2000"/>
              <a:t>enevo, odpravi oltar,</a:t>
            </a:r>
            <a:r>
              <a:rPr lang="sl-SI" altLang="sl-SI" sz="2000"/>
              <a:t> </a:t>
            </a:r>
            <a:r>
              <a:rPr lang="en-US" altLang="sl-SI" sz="2000"/>
              <a:t>sveče,</a:t>
            </a:r>
            <a:r>
              <a:rPr lang="sl-SI" altLang="sl-SI" sz="2000"/>
              <a:t> </a:t>
            </a:r>
            <a:r>
              <a:rPr lang="en-US" altLang="sl-SI" sz="2000"/>
              <a:t>podobe,</a:t>
            </a:r>
            <a:r>
              <a:rPr lang="sl-SI" altLang="sl-SI" sz="2000"/>
              <a:t> </a:t>
            </a:r>
            <a:r>
              <a:rPr lang="en-US" altLang="sl-SI" sz="2000"/>
              <a:t>okrasje -središče:</a:t>
            </a:r>
            <a:r>
              <a:rPr lang="sl-SI" altLang="sl-SI" sz="2000"/>
              <a:t> </a:t>
            </a:r>
            <a:r>
              <a:rPr lang="en-US" altLang="sl-SI" sz="2000"/>
              <a:t>pridiga+psalmi+molitve)</a:t>
            </a:r>
          </a:p>
          <a:p>
            <a:pPr eaLnBrk="1" hangingPunct="1">
              <a:lnSpc>
                <a:spcPct val="80000"/>
              </a:lnSpc>
            </a:pPr>
            <a:r>
              <a:rPr lang="en-US" altLang="sl-SI" sz="2000"/>
              <a:t>glavni kalvinisti – imenovani HUGENOTI</a:t>
            </a:r>
          </a:p>
          <a:p>
            <a:pPr eaLnBrk="1" hangingPunct="1">
              <a:lnSpc>
                <a:spcPct val="80000"/>
              </a:lnSpc>
            </a:pPr>
            <a:r>
              <a:rPr lang="en-US" altLang="sl-SI" sz="2000"/>
              <a:t>Značilnosti:</a:t>
            </a:r>
          </a:p>
          <a:p>
            <a:pPr lvl="1" eaLnBrk="1" hangingPunct="1">
              <a:lnSpc>
                <a:spcPct val="80000"/>
              </a:lnSpc>
            </a:pPr>
            <a:r>
              <a:rPr lang="en-US" altLang="sl-SI" sz="1800"/>
              <a:t>nauk temelji na cerkveni občini</a:t>
            </a:r>
          </a:p>
          <a:p>
            <a:pPr lvl="1" eaLnBrk="1" hangingPunct="1">
              <a:lnSpc>
                <a:spcPct val="80000"/>
              </a:lnSpc>
            </a:pPr>
            <a:r>
              <a:rPr lang="en-US" altLang="sl-SI" sz="1800"/>
              <a:t>cerkev nadzira življenje vernikov (skromno &amp; moralno življenje)</a:t>
            </a:r>
          </a:p>
          <a:p>
            <a:pPr lvl="1" eaLnBrk="1" hangingPunct="1">
              <a:lnSpc>
                <a:spcPct val="80000"/>
              </a:lnSpc>
            </a:pPr>
            <a:r>
              <a:rPr lang="en-US" altLang="sl-SI" sz="1800"/>
              <a:t>skromna, revna cerkev, odprava verskih praznikov, zakramenta, …toda odobravali bogatenje, izkoriščanje mestnih delavcev, posojanje denarja</a:t>
            </a:r>
          </a:p>
          <a:p>
            <a:pPr lvl="1" eaLnBrk="1" hangingPunct="1">
              <a:lnSpc>
                <a:spcPct val="80000"/>
              </a:lnSpc>
            </a:pPr>
            <a:r>
              <a:rPr lang="en-US" altLang="sl-SI" sz="1800"/>
              <a:t>PREDESTINACIJA: človekova usoda je že v naprej določena od Boga, kdor služi bogu sme upati na zveličanje ¨ podpirajo ga bogati meščani</a:t>
            </a:r>
            <a:endParaRPr lang="it-IT" altLang="sl-SI" sz="1800"/>
          </a:p>
          <a:p>
            <a:pPr lvl="1" eaLnBrk="1" hangingPunct="1">
              <a:lnSpc>
                <a:spcPct val="80000"/>
              </a:lnSpc>
            </a:pPr>
            <a:r>
              <a:rPr lang="it-IT" altLang="sl-SI" sz="1800"/>
              <a:t>ostali meščani niso odobravali preddestinacije–so veliko delali,da bi uspeli</a:t>
            </a:r>
            <a:endParaRPr lang="pl-PL" altLang="sl-SI" sz="1800"/>
          </a:p>
          <a:p>
            <a:pPr eaLnBrk="1" hangingPunct="1">
              <a:lnSpc>
                <a:spcPct val="80000"/>
              </a:lnSpc>
            </a:pPr>
            <a:r>
              <a:rPr lang="pl-PL" altLang="sl-SI" sz="2000"/>
              <a:t>največ v Franciji, pa tudi na Nizozemskem, Ogrski, Škotski</a:t>
            </a:r>
            <a:endParaRPr lang="sl-SI" altLang="sl-SI" sz="200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D15665-0E2C-4E56-8FD4-7EB90BB6145A}"/>
              </a:ext>
            </a:extLst>
          </p:cNvPr>
          <p:cNvSpPr>
            <a:spLocks noGrp="1" noChangeArrowheads="1"/>
          </p:cNvSpPr>
          <p:nvPr>
            <p:ph type="title"/>
          </p:nvPr>
        </p:nvSpPr>
        <p:spPr/>
        <p:txBody>
          <a:bodyPr/>
          <a:lstStyle/>
          <a:p>
            <a:pPr eaLnBrk="1" hangingPunct="1"/>
            <a:r>
              <a:rPr lang="pl-PL" altLang="sl-SI" sz="4000"/>
              <a:t>VLADARSKA ali PLEMIŠKA SMER REFORMACIJE</a:t>
            </a:r>
            <a:endParaRPr lang="sl-SI" altLang="sl-SI" sz="4000"/>
          </a:p>
        </p:txBody>
      </p:sp>
      <p:sp>
        <p:nvSpPr>
          <p:cNvPr id="16387" name="Rectangle 3">
            <a:extLst>
              <a:ext uri="{FF2B5EF4-FFF2-40B4-BE49-F238E27FC236}">
                <a16:creationId xmlns:a16="http://schemas.microsoft.com/office/drawing/2014/main" id="{9D0506F3-FE40-478B-A417-B7E4658CA550}"/>
              </a:ext>
            </a:extLst>
          </p:cNvPr>
          <p:cNvSpPr>
            <a:spLocks noGrp="1" noChangeArrowheads="1"/>
          </p:cNvSpPr>
          <p:nvPr>
            <p:ph type="body" idx="1"/>
          </p:nvPr>
        </p:nvSpPr>
        <p:spPr/>
        <p:txBody>
          <a:bodyPr/>
          <a:lstStyle/>
          <a:p>
            <a:pPr eaLnBrk="1" hangingPunct="1">
              <a:lnSpc>
                <a:spcPct val="80000"/>
              </a:lnSpc>
              <a:buFontTx/>
              <a:buNone/>
            </a:pPr>
            <a:endParaRPr lang="pl-PL" altLang="sl-SI" sz="2000"/>
          </a:p>
          <a:p>
            <a:pPr eaLnBrk="1" hangingPunct="1">
              <a:lnSpc>
                <a:spcPct val="80000"/>
              </a:lnSpc>
            </a:pPr>
            <a:r>
              <a:rPr lang="pl-PL" altLang="sl-SI" sz="2000"/>
              <a:t>vzrok: vladarji so se želeli polastiti cerkvenih posesti, saj se protestantizem odpoveduje cerkvenim posestim </a:t>
            </a:r>
            <a:r>
              <a:rPr lang="en-US" altLang="sl-SI" sz="2000"/>
              <a:t>¨</a:t>
            </a:r>
            <a:r>
              <a:rPr lang="pl-PL" altLang="sl-SI" sz="2000"/>
              <a:t> …tako bi še povečali svojo moč</a:t>
            </a:r>
          </a:p>
          <a:p>
            <a:pPr eaLnBrk="1" hangingPunct="1">
              <a:lnSpc>
                <a:spcPct val="80000"/>
              </a:lnSpc>
            </a:pPr>
            <a:r>
              <a:rPr lang="en-US" altLang="sl-SI" sz="2000"/>
              <a:t>Švedska: vladar Gustav Wasa-zaseže ozemlja</a:t>
            </a:r>
            <a:endParaRPr lang="sl-SI" altLang="sl-SI" sz="2000"/>
          </a:p>
          <a:p>
            <a:pPr eaLnBrk="1" hangingPunct="1">
              <a:lnSpc>
                <a:spcPct val="80000"/>
              </a:lnSpc>
            </a:pPr>
            <a:r>
              <a:rPr lang="en-US" altLang="sl-SI" sz="2000"/>
              <a:t>Anglija: anglikanska cerkev</a:t>
            </a:r>
          </a:p>
          <a:p>
            <a:pPr lvl="2" eaLnBrk="1" hangingPunct="1">
              <a:lnSpc>
                <a:spcPct val="80000"/>
              </a:lnSpc>
            </a:pPr>
            <a:r>
              <a:rPr lang="en-US" altLang="sl-SI" sz="1600"/>
              <a:t>Henrik VIII. se želi ločiti od svoje žene Katarine Argonske </a:t>
            </a:r>
            <a:endParaRPr lang="sl-SI" altLang="sl-SI" sz="1600"/>
          </a:p>
          <a:p>
            <a:pPr lvl="2" eaLnBrk="1" hangingPunct="1">
              <a:lnSpc>
                <a:spcPct val="80000"/>
              </a:lnSpc>
            </a:pPr>
            <a:r>
              <a:rPr lang="en-US" altLang="sl-SI" sz="1600"/>
              <a:t>Papež ga noče ločiti ¨ Henrik razglasi ločitev angleške cerkve od katološkega Rima(1534)+postane vrhovni poglavar anglikanske cerkve</a:t>
            </a:r>
          </a:p>
          <a:p>
            <a:pPr lvl="2" eaLnBrk="1" hangingPunct="1">
              <a:lnSpc>
                <a:spcPct val="80000"/>
              </a:lnSpc>
            </a:pPr>
            <a:r>
              <a:rPr lang="en-US" altLang="sl-SI" sz="1600"/>
              <a:t>ANGLIKANSKA CERKEV: temelji na Lutrovem nauku (vpliv kalvinizma) + ohranja katoliško obredje (obredje, videz, urejenost)</a:t>
            </a:r>
          </a:p>
          <a:p>
            <a:pPr lvl="2" eaLnBrk="1" hangingPunct="1">
              <a:lnSpc>
                <a:spcPct val="80000"/>
              </a:lnSpc>
            </a:pPr>
            <a:r>
              <a:rPr lang="en-US" altLang="sl-SI" sz="1600"/>
              <a:t>Henrik je nasprotnik luteranstva,ampak ga težnja po absolutističnem vladanju spodbudi, da spreobrne cerkev v svojo oblast</a:t>
            </a:r>
          </a:p>
          <a:p>
            <a:pPr lvl="2" eaLnBrk="1" hangingPunct="1">
              <a:lnSpc>
                <a:spcPct val="80000"/>
              </a:lnSpc>
            </a:pPr>
            <a:r>
              <a:rPr lang="en-US" altLang="sl-SI" sz="1600"/>
              <a:t>Henrik razpusti samostane, zapleni posesti in proda ¨ anglikanska cerkev je bogata (del bogastva da plemičem,ker ga podpirajo)</a:t>
            </a:r>
          </a:p>
          <a:p>
            <a:pPr lvl="2" eaLnBrk="1" hangingPunct="1">
              <a:lnSpc>
                <a:spcPct val="80000"/>
              </a:lnSpc>
            </a:pPr>
            <a:r>
              <a:rPr lang="en-US" altLang="sl-SI" sz="1600"/>
              <a:t>anglikansko cerkev prevzame </a:t>
            </a:r>
            <a:r>
              <a:rPr lang="sl-SI" altLang="sl-SI" sz="1600"/>
              <a:t>in</a:t>
            </a:r>
            <a:r>
              <a:rPr lang="en-US" altLang="sl-SI" sz="1600"/>
              <a:t> utrdi Henrikova hči Elizabeta I.</a:t>
            </a:r>
            <a:endParaRPr lang="sl-SI" altLang="sl-SI" sz="160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741CBDB-655B-4453-B9C4-42246E1AD67C}"/>
              </a:ext>
            </a:extLst>
          </p:cNvPr>
          <p:cNvSpPr>
            <a:spLocks noGrp="1" noChangeArrowheads="1"/>
          </p:cNvSpPr>
          <p:nvPr>
            <p:ph type="title"/>
          </p:nvPr>
        </p:nvSpPr>
        <p:spPr/>
        <p:txBody>
          <a:bodyPr/>
          <a:lstStyle/>
          <a:p>
            <a:pPr eaLnBrk="1" hangingPunct="1"/>
            <a:r>
              <a:rPr lang="pl-PL" altLang="sl-SI" sz="4000"/>
              <a:t>KMEČKA ali PLEBEJSKA SMER REFORMACIJE</a:t>
            </a:r>
            <a:endParaRPr lang="sl-SI" altLang="sl-SI" sz="4000"/>
          </a:p>
        </p:txBody>
      </p:sp>
      <p:sp>
        <p:nvSpPr>
          <p:cNvPr id="17411" name="Rectangle 3">
            <a:extLst>
              <a:ext uri="{FF2B5EF4-FFF2-40B4-BE49-F238E27FC236}">
                <a16:creationId xmlns:a16="http://schemas.microsoft.com/office/drawing/2014/main" id="{2F2B1FF6-8CE1-436A-8299-69D88F01B954}"/>
              </a:ext>
            </a:extLst>
          </p:cNvPr>
          <p:cNvSpPr>
            <a:spLocks noGrp="1" noChangeArrowheads="1"/>
          </p:cNvSpPr>
          <p:nvPr>
            <p:ph type="body" idx="1"/>
          </p:nvPr>
        </p:nvSpPr>
        <p:spPr/>
        <p:txBody>
          <a:bodyPr/>
          <a:lstStyle/>
          <a:p>
            <a:pPr eaLnBrk="1" hangingPunct="1"/>
            <a:r>
              <a:rPr lang="pl-PL" altLang="sl-SI" sz="2800"/>
              <a:t>zahteve:odprava fevdalizma,moralnejše življenje,brezrazredna družba,enakost</a:t>
            </a:r>
          </a:p>
          <a:p>
            <a:pPr eaLnBrk="1" hangingPunct="1"/>
            <a:r>
              <a:rPr lang="pl-PL" altLang="sl-SI" sz="2800"/>
              <a:t>zahteve po enakosti ljudi (Tomaž Münzer) kmečki upori (neuspešni)</a:t>
            </a:r>
            <a:endParaRPr lang="en-US" altLang="sl-SI" sz="2800"/>
          </a:p>
          <a:p>
            <a:pPr eaLnBrk="1" hangingPunct="1"/>
            <a:r>
              <a:rPr lang="en-US" altLang="sl-SI" sz="2800"/>
              <a:t>pojav različnih sekt:</a:t>
            </a:r>
          </a:p>
          <a:p>
            <a:pPr lvl="1" eaLnBrk="1" hangingPunct="1"/>
            <a:r>
              <a:rPr lang="en-US" altLang="sl-SI" sz="2400"/>
              <a:t>prekrščevalci/anabaptisti: krstiti starejše,… zavedaš pomena zakramenta</a:t>
            </a:r>
          </a:p>
          <a:p>
            <a:pPr lvl="1" eaLnBrk="1" hangingPunct="1"/>
            <a:r>
              <a:rPr lang="en-US" altLang="sl-SI" sz="2400"/>
              <a:t>štiftarji: gradnja cerkev na osamljenih mestih, plesali&amp;poskakovali</a:t>
            </a:r>
            <a:endParaRPr lang="pl-PL" altLang="sl-SI" sz="2400"/>
          </a:p>
          <a:p>
            <a:pPr lvl="1" eaLnBrk="1" hangingPunct="1"/>
            <a:r>
              <a:rPr lang="pl-PL" altLang="sl-SI" sz="2400"/>
              <a:t>bičarji: se bičali na javnih mestih</a:t>
            </a:r>
            <a:endParaRPr lang="sl-SI" altLang="sl-SI" sz="24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C1D8EF5-89EF-4383-8948-D5128CF845AE}"/>
              </a:ext>
            </a:extLst>
          </p:cNvPr>
          <p:cNvSpPr>
            <a:spLocks noGrp="1" noChangeArrowheads="1"/>
          </p:cNvSpPr>
          <p:nvPr>
            <p:ph type="title"/>
          </p:nvPr>
        </p:nvSpPr>
        <p:spPr/>
        <p:txBody>
          <a:bodyPr/>
          <a:lstStyle/>
          <a:p>
            <a:pPr eaLnBrk="1" hangingPunct="1"/>
            <a:r>
              <a:rPr lang="en-US" altLang="sl-SI" sz="4000"/>
              <a:t>SPREMENJ</a:t>
            </a:r>
            <a:r>
              <a:rPr lang="sl-SI" altLang="sl-SI" sz="4000"/>
              <a:t>E</a:t>
            </a:r>
            <a:r>
              <a:rPr lang="en-US" altLang="sl-SI" sz="4000"/>
              <a:t>NA PODOBA EVROPE</a:t>
            </a:r>
            <a:endParaRPr lang="sl-SI" altLang="sl-SI" sz="4000"/>
          </a:p>
        </p:txBody>
      </p:sp>
      <p:sp>
        <p:nvSpPr>
          <p:cNvPr id="18435" name="Rectangle 3">
            <a:extLst>
              <a:ext uri="{FF2B5EF4-FFF2-40B4-BE49-F238E27FC236}">
                <a16:creationId xmlns:a16="http://schemas.microsoft.com/office/drawing/2014/main" id="{BCE6B04B-98A4-4BE6-975F-5FE72BEBFDC7}"/>
              </a:ext>
            </a:extLst>
          </p:cNvPr>
          <p:cNvSpPr>
            <a:spLocks noGrp="1" noChangeArrowheads="1"/>
          </p:cNvSpPr>
          <p:nvPr>
            <p:ph type="body" idx="1"/>
          </p:nvPr>
        </p:nvSpPr>
        <p:spPr/>
        <p:txBody>
          <a:bodyPr/>
          <a:lstStyle/>
          <a:p>
            <a:pPr eaLnBrk="1" hangingPunct="1">
              <a:lnSpc>
                <a:spcPct val="80000"/>
              </a:lnSpc>
              <a:buFontTx/>
              <a:buNone/>
            </a:pPr>
            <a:endParaRPr lang="en-US" altLang="sl-SI" sz="2400"/>
          </a:p>
          <a:p>
            <a:pPr eaLnBrk="1" hangingPunct="1">
              <a:lnSpc>
                <a:spcPct val="80000"/>
              </a:lnSpc>
            </a:pPr>
            <a:r>
              <a:rPr lang="en-US" altLang="sl-SI" sz="2400"/>
              <a:t>reformacijo sprejem 40% katoliške Evrope</a:t>
            </a:r>
            <a:endParaRPr lang="sl-SI" altLang="sl-SI" sz="2400"/>
          </a:p>
          <a:p>
            <a:pPr eaLnBrk="1" hangingPunct="1">
              <a:lnSpc>
                <a:spcPct val="80000"/>
              </a:lnSpc>
            </a:pPr>
            <a:r>
              <a:rPr lang="en-US" altLang="sl-SI" sz="2400"/>
              <a:t>kalvinisti: Francija, Nizozemska, Škotska, Ogrska</a:t>
            </a:r>
            <a:endParaRPr lang="sl-SI" altLang="sl-SI" sz="2400"/>
          </a:p>
          <a:p>
            <a:pPr eaLnBrk="1" hangingPunct="1">
              <a:lnSpc>
                <a:spcPct val="80000"/>
              </a:lnSpc>
            </a:pPr>
            <a:r>
              <a:rPr lang="en-US" altLang="sl-SI" sz="2400"/>
              <a:t>katoličani: Italija, Španija, Portugalska, avstrijski del</a:t>
            </a:r>
            <a:r>
              <a:rPr lang="sl-SI" altLang="sl-SI" sz="2400"/>
              <a:t> </a:t>
            </a:r>
            <a:r>
              <a:rPr lang="en-US" altLang="sl-SI" sz="2400"/>
              <a:t>Habsburške monarhije, Poljska</a:t>
            </a:r>
            <a:endParaRPr lang="sl-SI" altLang="sl-SI" sz="2400"/>
          </a:p>
          <a:p>
            <a:pPr eaLnBrk="1" hangingPunct="1">
              <a:lnSpc>
                <a:spcPct val="80000"/>
              </a:lnSpc>
            </a:pPr>
            <a:r>
              <a:rPr lang="en-US" altLang="sl-SI" sz="2400"/>
              <a:t>luterani: Nemčija, Skandinavija-(Švedska, Danska, Islandija, Norveška), Pribaltske dežele</a:t>
            </a:r>
            <a:endParaRPr lang="sl-SI" altLang="sl-SI" sz="2400"/>
          </a:p>
          <a:p>
            <a:pPr eaLnBrk="1" hangingPunct="1">
              <a:lnSpc>
                <a:spcPct val="80000"/>
              </a:lnSpc>
            </a:pPr>
            <a:r>
              <a:rPr lang="en-US" altLang="sl-SI" sz="2400"/>
              <a:t>anglikanci: Anglija, Škotska</a:t>
            </a:r>
            <a:endParaRPr lang="sl-SI" altLang="sl-SI" sz="2400"/>
          </a:p>
          <a:p>
            <a:pPr eaLnBrk="1" hangingPunct="1">
              <a:lnSpc>
                <a:spcPct val="80000"/>
              </a:lnSpc>
            </a:pPr>
            <a:r>
              <a:rPr lang="en-US" altLang="sl-SI" sz="2400"/>
              <a:t>pravoslavci: Rusija (ni reformacije)</a:t>
            </a:r>
            <a:endParaRPr lang="sl-SI" altLang="sl-SI" sz="2400"/>
          </a:p>
          <a:p>
            <a:pPr eaLnBrk="1" hangingPunct="1">
              <a:lnSpc>
                <a:spcPct val="80000"/>
              </a:lnSpc>
            </a:pPr>
            <a:r>
              <a:rPr lang="en-US" altLang="sl-SI" sz="2400"/>
              <a:t>muslimani: Islam, vpliv Bizanca, na Balkanu ga širijo Turki (ni reformacije)</a:t>
            </a:r>
          </a:p>
          <a:p>
            <a:pPr eaLnBrk="1" hangingPunct="1">
              <a:lnSpc>
                <a:spcPct val="80000"/>
              </a:lnSpc>
            </a:pPr>
            <a:r>
              <a:rPr lang="en-US" altLang="sl-SI" sz="2400"/>
              <a:t>reformacija je uvod v verske vojne</a:t>
            </a:r>
            <a:endParaRPr lang="sl-SI" altLang="sl-SI" sz="240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can002">
            <a:extLst>
              <a:ext uri="{FF2B5EF4-FFF2-40B4-BE49-F238E27FC236}">
                <a16:creationId xmlns:a16="http://schemas.microsoft.com/office/drawing/2014/main" id="{F88AEFF9-EB2D-4093-A95C-85311409EB2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88913"/>
            <a:ext cx="8964613" cy="6330950"/>
          </a:xfr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can002">
            <a:extLst>
              <a:ext uri="{FF2B5EF4-FFF2-40B4-BE49-F238E27FC236}">
                <a16:creationId xmlns:a16="http://schemas.microsoft.com/office/drawing/2014/main" id="{ACE72CF0-CD26-4CD0-8C26-CC9B845334D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27088" y="58738"/>
            <a:ext cx="7416800" cy="6756400"/>
          </a:xfr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30A3EA08-9D29-48CC-BE6D-28F6A3DB4255}"/>
              </a:ext>
            </a:extLst>
          </p:cNvPr>
          <p:cNvSpPr>
            <a:spLocks noGrp="1" noChangeArrowheads="1"/>
          </p:cNvSpPr>
          <p:nvPr>
            <p:ph type="body" sz="half" idx="1"/>
          </p:nvPr>
        </p:nvSpPr>
        <p:spPr>
          <a:xfrm>
            <a:off x="457200" y="1341438"/>
            <a:ext cx="4978400" cy="4784725"/>
          </a:xfrm>
        </p:spPr>
        <p:txBody>
          <a:bodyPr/>
          <a:lstStyle/>
          <a:p>
            <a:pPr eaLnBrk="1" hangingPunct="1"/>
            <a:r>
              <a:rPr lang="sl-SI" altLang="sl-SI"/>
              <a:t>Kriza fevdalnega sistema je tudi kriza katoliške cerkve</a:t>
            </a:r>
            <a:r>
              <a:rPr lang="sl-SI" altLang="sl-SI">
                <a:sym typeface="Wingdings" panose="05000000000000000000" pitchFamily="2" charset="2"/>
              </a:rPr>
              <a:t></a:t>
            </a:r>
          </a:p>
          <a:p>
            <a:pPr eaLnBrk="1" hangingPunct="1"/>
            <a:r>
              <a:rPr lang="sl-SI" altLang="sl-SI">
                <a:sym typeface="Wingdings" panose="05000000000000000000" pitchFamily="2" charset="2"/>
              </a:rPr>
              <a:t>Razvije se novo versko in družbenopolitično gibanje = reformacija</a:t>
            </a:r>
          </a:p>
          <a:p>
            <a:pPr eaLnBrk="1" hangingPunct="1"/>
            <a:r>
              <a:rPr lang="sl-SI" altLang="sl-SI"/>
              <a:t>Predhodniki reformacije: John Wycliff, Jan Hus</a:t>
            </a:r>
          </a:p>
          <a:p>
            <a:pPr eaLnBrk="1" hangingPunct="1"/>
            <a:endParaRPr lang="sl-SI" altLang="sl-SI"/>
          </a:p>
        </p:txBody>
      </p:sp>
      <p:pic>
        <p:nvPicPr>
          <p:cNvPr id="4099" name="Picture 7" descr="200302_104_Wyclif">
            <a:extLst>
              <a:ext uri="{FF2B5EF4-FFF2-40B4-BE49-F238E27FC236}">
                <a16:creationId xmlns:a16="http://schemas.microsoft.com/office/drawing/2014/main" id="{BAB67170-2EE9-4196-8BBD-E3EEBB05E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341438"/>
            <a:ext cx="3386138"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5F95D-76EF-4D78-A085-ACB34AE5A453}"/>
              </a:ext>
            </a:extLst>
          </p:cNvPr>
          <p:cNvSpPr>
            <a:spLocks noGrp="1" noChangeArrowheads="1"/>
          </p:cNvSpPr>
          <p:nvPr>
            <p:ph type="title"/>
          </p:nvPr>
        </p:nvSpPr>
        <p:spPr>
          <a:xfrm>
            <a:off x="468313" y="1196975"/>
            <a:ext cx="3529012" cy="1143000"/>
          </a:xfrm>
        </p:spPr>
        <p:txBody>
          <a:bodyPr/>
          <a:lstStyle/>
          <a:p>
            <a:pPr eaLnBrk="1" hangingPunct="1"/>
            <a:r>
              <a:rPr lang="sl-SI" altLang="sl-SI" sz="4000"/>
              <a:t>Gutenbergova Biblija 1454</a:t>
            </a:r>
          </a:p>
        </p:txBody>
      </p:sp>
      <p:sp>
        <p:nvSpPr>
          <p:cNvPr id="5123" name="Rectangle 3">
            <a:extLst>
              <a:ext uri="{FF2B5EF4-FFF2-40B4-BE49-F238E27FC236}">
                <a16:creationId xmlns:a16="http://schemas.microsoft.com/office/drawing/2014/main" id="{C212BEFE-EC97-4737-9F7C-8668E6CA4254}"/>
              </a:ext>
            </a:extLst>
          </p:cNvPr>
          <p:cNvSpPr>
            <a:spLocks noGrp="1" noChangeArrowheads="1"/>
          </p:cNvSpPr>
          <p:nvPr>
            <p:ph type="body" idx="1"/>
          </p:nvPr>
        </p:nvSpPr>
        <p:spPr>
          <a:xfrm>
            <a:off x="457200" y="3716338"/>
            <a:ext cx="3538538" cy="2409825"/>
          </a:xfrm>
        </p:spPr>
        <p:txBody>
          <a:bodyPr/>
          <a:lstStyle/>
          <a:p>
            <a:pPr eaLnBrk="1" hangingPunct="1"/>
            <a:r>
              <a:rPr lang="sl-SI" altLang="sl-SI"/>
              <a:t>Zakaj je pomembna Gutenbergova iznajdba?</a:t>
            </a:r>
          </a:p>
        </p:txBody>
      </p:sp>
      <p:pic>
        <p:nvPicPr>
          <p:cNvPr id="5124" name="Picture 5" descr="Gutenberg Press">
            <a:extLst>
              <a:ext uri="{FF2B5EF4-FFF2-40B4-BE49-F238E27FC236}">
                <a16:creationId xmlns:a16="http://schemas.microsoft.com/office/drawing/2014/main" id="{4FBDF325-E828-485E-AF95-CFA24AD9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908050"/>
            <a:ext cx="4581525"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6FE5E19-3A77-4C23-A477-8A5AACB3B4DE}"/>
              </a:ext>
            </a:extLst>
          </p:cNvPr>
          <p:cNvSpPr>
            <a:spLocks noGrp="1" noChangeArrowheads="1"/>
          </p:cNvSpPr>
          <p:nvPr>
            <p:ph type="title"/>
          </p:nvPr>
        </p:nvSpPr>
        <p:spPr>
          <a:xfrm>
            <a:off x="611188" y="5229225"/>
            <a:ext cx="8229600" cy="1143000"/>
          </a:xfrm>
        </p:spPr>
        <p:txBody>
          <a:bodyPr/>
          <a:lstStyle/>
          <a:p>
            <a:pPr eaLnBrk="1" hangingPunct="1"/>
            <a:r>
              <a:rPr lang="sl-SI" altLang="sl-SI" sz="3200"/>
              <a:t>Kaj je novega v Erazmovi miselnosti?</a:t>
            </a:r>
          </a:p>
        </p:txBody>
      </p:sp>
      <p:sp>
        <p:nvSpPr>
          <p:cNvPr id="6147" name="Rectangle 3">
            <a:extLst>
              <a:ext uri="{FF2B5EF4-FFF2-40B4-BE49-F238E27FC236}">
                <a16:creationId xmlns:a16="http://schemas.microsoft.com/office/drawing/2014/main" id="{A27EEBA9-8688-48B5-A53B-B3629C6CE833}"/>
              </a:ext>
            </a:extLst>
          </p:cNvPr>
          <p:cNvSpPr>
            <a:spLocks noGrp="1" noChangeArrowheads="1"/>
          </p:cNvSpPr>
          <p:nvPr>
            <p:ph type="body" idx="1"/>
          </p:nvPr>
        </p:nvSpPr>
        <p:spPr>
          <a:xfrm>
            <a:off x="468313" y="692150"/>
            <a:ext cx="8218487" cy="4641850"/>
          </a:xfrm>
        </p:spPr>
        <p:txBody>
          <a:bodyPr/>
          <a:lstStyle/>
          <a:p>
            <a:pPr eaLnBrk="1" hangingPunct="1"/>
            <a:r>
              <a:rPr lang="sl-SI" altLang="sl-SI"/>
              <a:t>“Želim si, da bi Sveto pismo prevedli v vse jezike, tako da ga ne bi brali in razumeli samo Škoti in Irci, ampak tudi Turki in Saraceni. Želim, da bi si iz njega popeval kmet za plugom, da bi ga tkalec brundal ob napevu svojih statev in da bi si popotnik na potovanju z zgodbami iz njega preganjal utrujenost.”</a:t>
            </a:r>
          </a:p>
          <a:p>
            <a:pPr lvl="4" eaLnBrk="1" hangingPunct="1">
              <a:buFontTx/>
              <a:buNone/>
            </a:pPr>
            <a:r>
              <a:rPr lang="sl-SI" altLang="sl-SI"/>
              <a:t>			</a:t>
            </a:r>
            <a:r>
              <a:rPr lang="sl-SI" altLang="sl-SI" sz="3200"/>
              <a:t>Erazem Rotterdamski</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72DC567-04B5-4CB5-8EFC-81B2FE41A879}"/>
              </a:ext>
            </a:extLst>
          </p:cNvPr>
          <p:cNvSpPr>
            <a:spLocks noGrp="1" noChangeArrowheads="1"/>
          </p:cNvSpPr>
          <p:nvPr>
            <p:ph type="title"/>
          </p:nvPr>
        </p:nvSpPr>
        <p:spPr/>
        <p:txBody>
          <a:bodyPr/>
          <a:lstStyle/>
          <a:p>
            <a:pPr eaLnBrk="1" hangingPunct="1"/>
            <a:r>
              <a:rPr lang="sl-SI" altLang="sl-SI"/>
              <a:t>Vzroki</a:t>
            </a:r>
          </a:p>
        </p:txBody>
      </p:sp>
      <p:sp>
        <p:nvSpPr>
          <p:cNvPr id="7171" name="Rectangle 3">
            <a:extLst>
              <a:ext uri="{FF2B5EF4-FFF2-40B4-BE49-F238E27FC236}">
                <a16:creationId xmlns:a16="http://schemas.microsoft.com/office/drawing/2014/main" id="{46A50BB8-D54E-4880-ACF4-439D96C8A5E1}"/>
              </a:ext>
            </a:extLst>
          </p:cNvPr>
          <p:cNvSpPr>
            <a:spLocks noGrp="1" noChangeArrowheads="1"/>
          </p:cNvSpPr>
          <p:nvPr>
            <p:ph type="body" idx="1"/>
          </p:nvPr>
        </p:nvSpPr>
        <p:spPr/>
        <p:txBody>
          <a:bodyPr/>
          <a:lstStyle/>
          <a:p>
            <a:pPr eaLnBrk="1" hangingPunct="1">
              <a:lnSpc>
                <a:spcPct val="90000"/>
              </a:lnSpc>
            </a:pPr>
            <a:r>
              <a:rPr lang="sl-SI" altLang="sl-SI" sz="2400"/>
              <a:t>razmere v Cerkvi:</a:t>
            </a:r>
          </a:p>
          <a:p>
            <a:pPr lvl="1" eaLnBrk="1" hangingPunct="1">
              <a:lnSpc>
                <a:spcPct val="90000"/>
              </a:lnSpc>
            </a:pPr>
            <a:r>
              <a:rPr lang="en-US" altLang="sl-SI" sz="2000"/>
              <a:t>vpliv papeža: po zmagi v investiturnem boju + neomejena oblast</a:t>
            </a:r>
          </a:p>
          <a:p>
            <a:pPr lvl="1" eaLnBrk="1" hangingPunct="1">
              <a:lnSpc>
                <a:spcPct val="90000"/>
              </a:lnSpc>
            </a:pPr>
            <a:r>
              <a:rPr lang="en-US" altLang="sl-SI" sz="2000"/>
              <a:t>bogatenje cerkve</a:t>
            </a:r>
          </a:p>
          <a:p>
            <a:pPr lvl="1" eaLnBrk="1" hangingPunct="1">
              <a:lnSpc>
                <a:spcPct val="90000"/>
              </a:lnSpc>
            </a:pPr>
            <a:r>
              <a:rPr lang="en-US" altLang="sl-SI" sz="2000"/>
              <a:t>relikvije (sveti predmeti)</a:t>
            </a:r>
          </a:p>
          <a:p>
            <a:pPr lvl="1" eaLnBrk="1" hangingPunct="1">
              <a:lnSpc>
                <a:spcPct val="90000"/>
              </a:lnSpc>
            </a:pPr>
            <a:r>
              <a:rPr lang="en-US" altLang="sl-SI" sz="2000"/>
              <a:t>podkupovanje, korupcija, umori za oblast</a:t>
            </a:r>
          </a:p>
          <a:p>
            <a:pPr lvl="1" eaLnBrk="1" hangingPunct="1">
              <a:lnSpc>
                <a:spcPct val="90000"/>
              </a:lnSpc>
            </a:pPr>
            <a:r>
              <a:rPr lang="en-US" altLang="sl-SI" sz="2000"/>
              <a:t>prodaja odpustkov</a:t>
            </a:r>
          </a:p>
          <a:p>
            <a:pPr lvl="1" eaLnBrk="1" hangingPunct="1">
              <a:lnSpc>
                <a:spcPct val="90000"/>
              </a:lnSpc>
            </a:pPr>
            <a:r>
              <a:rPr lang="en-US" altLang="sl-SI" sz="2000"/>
              <a:t>simoniji (prodaja cerkvenih služb)</a:t>
            </a:r>
          </a:p>
          <a:p>
            <a:pPr lvl="1" eaLnBrk="1" hangingPunct="1">
              <a:lnSpc>
                <a:spcPct val="90000"/>
              </a:lnSpc>
            </a:pPr>
            <a:r>
              <a:rPr lang="en-US" altLang="sl-SI" sz="2000"/>
              <a:t>nemoralno življenje cerkvenih dostojanstvenikov &amp; kršenje celibata</a:t>
            </a:r>
            <a:endParaRPr lang="sl-SI" altLang="sl-SI" sz="2000"/>
          </a:p>
          <a:p>
            <a:pPr eaLnBrk="1" hangingPunct="1">
              <a:lnSpc>
                <a:spcPct val="90000"/>
              </a:lnSpc>
              <a:buFontTx/>
              <a:buNone/>
            </a:pPr>
            <a:endParaRPr lang="en-US" altLang="sl-SI" sz="2400"/>
          </a:p>
          <a:p>
            <a:pPr eaLnBrk="1" hangingPunct="1">
              <a:lnSpc>
                <a:spcPct val="90000"/>
              </a:lnSpc>
            </a:pPr>
            <a:r>
              <a:rPr lang="en-US" altLang="sl-SI" sz="2400"/>
              <a:t>splošna kriza: gospodarske &amp; tehnične spremembe, vojne, prodiranje Turkov, lakota</a:t>
            </a:r>
            <a:endParaRPr lang="sl-SI" altLang="sl-SI" sz="24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F58B8F-36E5-4189-B181-F53711BCC210}"/>
              </a:ext>
            </a:extLst>
          </p:cNvPr>
          <p:cNvSpPr>
            <a:spLocks noGrp="1" noChangeArrowheads="1"/>
          </p:cNvSpPr>
          <p:nvPr>
            <p:ph type="title"/>
          </p:nvPr>
        </p:nvSpPr>
        <p:spPr>
          <a:xfrm>
            <a:off x="323850" y="5373688"/>
            <a:ext cx="8589963" cy="1143000"/>
          </a:xfrm>
        </p:spPr>
        <p:txBody>
          <a:bodyPr/>
          <a:lstStyle/>
          <a:p>
            <a:pPr eaLnBrk="1" hangingPunct="1"/>
            <a:r>
              <a:rPr lang="sl-SI" altLang="sl-SI" sz="2000"/>
              <a:t>Prodajanje odpustkov. Duhovniki in bankirski posredniki so pobirali denar v zameno za odpuščanje grehov. Prapor je znak papeževe odobritve.</a:t>
            </a:r>
          </a:p>
        </p:txBody>
      </p:sp>
      <p:pic>
        <p:nvPicPr>
          <p:cNvPr id="8195" name="Picture 4" descr="scan002">
            <a:extLst>
              <a:ext uri="{FF2B5EF4-FFF2-40B4-BE49-F238E27FC236}">
                <a16:creationId xmlns:a16="http://schemas.microsoft.com/office/drawing/2014/main" id="{E124CA67-4331-489B-8EB9-3F26C829106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307975"/>
            <a:ext cx="7200900" cy="5187950"/>
          </a:xfr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9550A82-00A7-4AFD-B26E-C4B9B1FE42B0}"/>
              </a:ext>
            </a:extLst>
          </p:cNvPr>
          <p:cNvSpPr>
            <a:spLocks noGrp="1" noChangeArrowheads="1"/>
          </p:cNvSpPr>
          <p:nvPr>
            <p:ph type="title"/>
          </p:nvPr>
        </p:nvSpPr>
        <p:spPr/>
        <p:txBody>
          <a:bodyPr/>
          <a:lstStyle/>
          <a:p>
            <a:pPr eaLnBrk="1" hangingPunct="1"/>
            <a:r>
              <a:rPr lang="sl-SI" altLang="sl-SI"/>
              <a:t>Kaj prikazuje slika?</a:t>
            </a:r>
          </a:p>
        </p:txBody>
      </p:sp>
      <p:pic>
        <p:nvPicPr>
          <p:cNvPr id="9219" name="Picture 4" descr="Martin_Luther_Nailing_Theses_1">
            <a:extLst>
              <a:ext uri="{FF2B5EF4-FFF2-40B4-BE49-F238E27FC236}">
                <a16:creationId xmlns:a16="http://schemas.microsoft.com/office/drawing/2014/main" id="{BD1FD2D9-2635-4F09-9993-1FFD34914A8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20913" y="1268413"/>
            <a:ext cx="4387850" cy="5589587"/>
          </a:xfr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488AFCC-ADC9-4229-B0BF-188EE0A1D3AB}"/>
              </a:ext>
            </a:extLst>
          </p:cNvPr>
          <p:cNvSpPr>
            <a:spLocks noGrp="1" noChangeArrowheads="1"/>
          </p:cNvSpPr>
          <p:nvPr>
            <p:ph type="title"/>
          </p:nvPr>
        </p:nvSpPr>
        <p:spPr/>
        <p:txBody>
          <a:bodyPr/>
          <a:lstStyle/>
          <a:p>
            <a:pPr eaLnBrk="1" hangingPunct="1"/>
            <a:r>
              <a:rPr lang="sl-SI" altLang="sl-SI"/>
              <a:t>Martin Luter</a:t>
            </a:r>
          </a:p>
        </p:txBody>
      </p:sp>
      <p:sp>
        <p:nvSpPr>
          <p:cNvPr id="10243" name="Rectangle 6">
            <a:extLst>
              <a:ext uri="{FF2B5EF4-FFF2-40B4-BE49-F238E27FC236}">
                <a16:creationId xmlns:a16="http://schemas.microsoft.com/office/drawing/2014/main" id="{89018EF5-9FBF-431C-AC3A-ABEFBD14C453}"/>
              </a:ext>
            </a:extLst>
          </p:cNvPr>
          <p:cNvSpPr>
            <a:spLocks noGrp="1" noChangeArrowheads="1"/>
          </p:cNvSpPr>
          <p:nvPr>
            <p:ph type="body" sz="half" idx="1"/>
          </p:nvPr>
        </p:nvSpPr>
        <p:spPr>
          <a:xfrm>
            <a:off x="457200" y="1125538"/>
            <a:ext cx="4762500" cy="5183187"/>
          </a:xfrm>
        </p:spPr>
        <p:txBody>
          <a:bodyPr/>
          <a:lstStyle/>
          <a:p>
            <a:pPr eaLnBrk="1" hangingPunct="1">
              <a:lnSpc>
                <a:spcPct val="80000"/>
              </a:lnSpc>
            </a:pPr>
            <a:r>
              <a:rPr lang="pl-PL" altLang="sl-SI" sz="2400"/>
              <a:t>začetnik reformacije, avguštinski menih, prof. teologije</a:t>
            </a:r>
          </a:p>
          <a:p>
            <a:pPr eaLnBrk="1" hangingPunct="1">
              <a:lnSpc>
                <a:spcPct val="80000"/>
              </a:lnSpc>
            </a:pPr>
            <a:r>
              <a:rPr lang="pl-PL" altLang="sl-SI" sz="2400"/>
              <a:t>v Wittenbergu 1517 objavi </a:t>
            </a:r>
            <a:r>
              <a:rPr lang="pl-PL" altLang="sl-SI" sz="2400" u="sng"/>
              <a:t>95 tez za obnovo krščanstva</a:t>
            </a:r>
            <a:r>
              <a:rPr lang="pl-PL" altLang="sl-SI" sz="2400"/>
              <a:t>: izpostavi nerešena vprašanja? </a:t>
            </a:r>
            <a:r>
              <a:rPr lang="en-US" altLang="sl-SI" sz="2400"/>
              <a:t>&amp; zavrne trgovino z </a:t>
            </a:r>
            <a:r>
              <a:rPr lang="en-US" altLang="sl-SI" sz="2400" u="sng"/>
              <a:t>odpustki</a:t>
            </a:r>
            <a:endParaRPr lang="en-US" altLang="sl-SI" sz="2400"/>
          </a:p>
          <a:p>
            <a:pPr eaLnBrk="1" hangingPunct="1">
              <a:lnSpc>
                <a:spcPct val="80000"/>
              </a:lnSpc>
            </a:pPr>
            <a:r>
              <a:rPr lang="en-US" altLang="sl-SI" sz="2400"/>
              <a:t>katoliška cerkev zahteva da Luter prekliče teze¨</a:t>
            </a:r>
            <a:r>
              <a:rPr lang="en-US" altLang="sl-SI" sz="2400" u="sng"/>
              <a:t>Luter jih še okrepi: Cerkveni koncil&amp;papeži niso nezmotljivi</a:t>
            </a:r>
            <a:r>
              <a:rPr lang="en-US" altLang="sl-SI" sz="2400"/>
              <a:t>+</a:t>
            </a:r>
            <a:r>
              <a:rPr lang="en-US" altLang="sl-SI" sz="2400" u="sng"/>
              <a:t>Biblijo mora brati vernik v svojem jeziku</a:t>
            </a:r>
            <a:endParaRPr lang="en-US" altLang="sl-SI" sz="2400"/>
          </a:p>
          <a:p>
            <a:pPr eaLnBrk="1" hangingPunct="1">
              <a:lnSpc>
                <a:spcPct val="80000"/>
              </a:lnSpc>
            </a:pPr>
            <a:r>
              <a:rPr lang="en-US" altLang="sl-SI" sz="2400"/>
              <a:t>papež izda </a:t>
            </a:r>
            <a:r>
              <a:rPr lang="en-US" altLang="sl-SI" sz="2400" u="sng"/>
              <a:t>BULO z izobčenjem</a:t>
            </a:r>
            <a:r>
              <a:rPr lang="en-US" altLang="sl-SI" sz="2400"/>
              <a:t>: ki jo Luter javno sežge </a:t>
            </a:r>
            <a:r>
              <a:rPr lang="sl-SI" altLang="sl-SI" sz="2400">
                <a:sym typeface="Wingdings" panose="05000000000000000000" pitchFamily="2" charset="2"/>
              </a:rPr>
              <a:t></a:t>
            </a:r>
            <a:r>
              <a:rPr lang="en-US" altLang="sl-SI" sz="2400" b="1"/>
              <a:t>razkol</a:t>
            </a:r>
            <a:r>
              <a:rPr lang="en-US" altLang="sl-SI" sz="2400"/>
              <a:t>: nova cerkvena organizacija: LUTERANSTVO</a:t>
            </a:r>
            <a:endParaRPr lang="sl-SI" altLang="sl-SI" sz="2400"/>
          </a:p>
        </p:txBody>
      </p:sp>
      <p:pic>
        <p:nvPicPr>
          <p:cNvPr id="10244" name="Picture 5" descr="10836-1-photo">
            <a:extLst>
              <a:ext uri="{FF2B5EF4-FFF2-40B4-BE49-F238E27FC236}">
                <a16:creationId xmlns:a16="http://schemas.microsoft.com/office/drawing/2014/main" id="{A6531CA4-0CBD-4BFB-8EFA-28AFF0761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268413"/>
            <a:ext cx="38147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950</Words>
  <Application>Microsoft Office PowerPoint</Application>
  <PresentationFormat>On-screen Show (4:3)</PresentationFormat>
  <Paragraphs>86</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Privzeti načrt</vt:lpstr>
      <vt:lpstr>REFORMACIJA</vt:lpstr>
      <vt:lpstr>PowerPoint Presentation</vt:lpstr>
      <vt:lpstr>PowerPoint Presentation</vt:lpstr>
      <vt:lpstr>Gutenbergova Biblija 1454</vt:lpstr>
      <vt:lpstr>Kaj je novega v Erazmovi miselnosti?</vt:lpstr>
      <vt:lpstr>Vzroki</vt:lpstr>
      <vt:lpstr>Prodajanje odpustkov. Duhovniki in bankirski posredniki so pobirali denar v zameno za odpuščanje grehov. Prapor je znak papeževe odobritve.</vt:lpstr>
      <vt:lpstr>Kaj prikazuje slika?</vt:lpstr>
      <vt:lpstr>Martin Luter</vt:lpstr>
      <vt:lpstr>V čem se Lutrovo pridiganje razlikuje od katoliškega?</vt:lpstr>
      <vt:lpstr>Cesar skuša zaustaviti luteranstvo</vt:lpstr>
      <vt:lpstr>1555: DRŽAVNI ZBOR V AUGSBURGU</vt:lpstr>
      <vt:lpstr>SMERI REFORMACIJE </vt:lpstr>
      <vt:lpstr> MEŠČANSKA SMER</vt:lpstr>
      <vt:lpstr>VLADARSKA ali PLEMIŠKA SMER REFORMACIJE</vt:lpstr>
      <vt:lpstr>KMEČKA ali PLEBEJSKA SMER REFORMACIJE</vt:lpstr>
      <vt:lpstr>SPREMENJENA PODOBA EVROPE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2019-06-03T09:17:17Z</dcterms:created>
  <dcterms:modified xsi:type="dcterms:W3CDTF">2019-06-03T09:17:17Z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